
<file path=[Content_Types].xml><?xml version="1.0" encoding="utf-8"?>
<Types xmlns="http://schemas.openxmlformats.org/package/2006/content-types">
  <Default Extension="png" ContentType="image/png"/>
  <Default Extension="bin" ContentType="application/vnd.openxmlformats-officedocument.oleObject"/>
  <Default Extension="wmf" ContentType="image/x-wmf"/>
  <Default Extension="jpeg" ContentType="image/jpeg"/>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7" r:id="rId2"/>
    <p:sldId id="293" r:id="rId3"/>
    <p:sldId id="259" r:id="rId4"/>
    <p:sldId id="276" r:id="rId5"/>
    <p:sldId id="281" r:id="rId6"/>
    <p:sldId id="278" r:id="rId7"/>
    <p:sldId id="317" r:id="rId8"/>
    <p:sldId id="318" r:id="rId9"/>
    <p:sldId id="319" r:id="rId10"/>
    <p:sldId id="308" r:id="rId11"/>
    <p:sldId id="320" r:id="rId12"/>
    <p:sldId id="321" r:id="rId13"/>
    <p:sldId id="322" r:id="rId14"/>
    <p:sldId id="310" r:id="rId15"/>
    <p:sldId id="324" r:id="rId16"/>
    <p:sldId id="325" r:id="rId17"/>
    <p:sldId id="326" r:id="rId18"/>
    <p:sldId id="311" r:id="rId19"/>
    <p:sldId id="327" r:id="rId20"/>
    <p:sldId id="295" r:id="rId21"/>
    <p:sldId id="309" r:id="rId22"/>
    <p:sldId id="269" r:id="rId23"/>
    <p:sldId id="296" r:id="rId24"/>
    <p:sldId id="279" r:id="rId25"/>
    <p:sldId id="312" r:id="rId26"/>
    <p:sldId id="313" r:id="rId27"/>
    <p:sldId id="297" r:id="rId28"/>
    <p:sldId id="314" r:id="rId29"/>
    <p:sldId id="315" r:id="rId30"/>
    <p:sldId id="316" r:id="rId31"/>
  </p:sldIdLst>
  <p:sldSz cx="9144000" cy="5143500" type="screen16x9"/>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CC"/>
    <a:srgbClr val="CC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2537" autoAdjust="0"/>
    <p:restoredTop sz="99822" autoAdjust="0"/>
  </p:normalViewPr>
  <p:slideViewPr>
    <p:cSldViewPr>
      <p:cViewPr varScale="1">
        <p:scale>
          <a:sx n="96" d="100"/>
          <a:sy n="96" d="100"/>
        </p:scale>
        <p:origin x="756" y="72"/>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w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7819"/>
            <a:ext cx="7772400" cy="1102519"/>
          </a:xfrm>
        </p:spPr>
        <p:txBody>
          <a:bodyPr/>
          <a:lstStyle/>
          <a:p>
            <a:r>
              <a:rPr lang="en-US"/>
              <a:t>Click to edit Master title style</a:t>
            </a:r>
          </a:p>
        </p:txBody>
      </p:sp>
      <p:sp>
        <p:nvSpPr>
          <p:cNvPr id="3" name="Subtitle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6BBCC1D-6D34-4BB4-81AD-D94EC416E488}" type="datetimeFigureOut">
              <a:rPr lang="en-US" smtClean="0"/>
              <a:t>3/15/2017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188A224-2CD8-4A9D-A892-02EFAF660AFD}" type="slidenum">
              <a:rPr lang="en-US" smtClean="0"/>
              <a:t>‹#›</a:t>
            </a:fld>
            <a:endParaRPr lang="en-US"/>
          </a:p>
        </p:txBody>
      </p:sp>
    </p:spTree>
    <p:extLst>
      <p:ext uri="{BB962C8B-B14F-4D97-AF65-F5344CB8AC3E}">
        <p14:creationId xmlns:p14="http://schemas.microsoft.com/office/powerpoint/2010/main" val="118493155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6BBCC1D-6D34-4BB4-81AD-D94EC416E488}" type="datetimeFigureOut">
              <a:rPr lang="en-US" smtClean="0"/>
              <a:t>3/15/2017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188A224-2CD8-4A9D-A892-02EFAF660AFD}" type="slidenum">
              <a:rPr lang="en-US" smtClean="0"/>
              <a:t>‹#›</a:t>
            </a:fld>
            <a:endParaRPr lang="en-US"/>
          </a:p>
        </p:txBody>
      </p:sp>
    </p:spTree>
    <p:extLst>
      <p:ext uri="{BB962C8B-B14F-4D97-AF65-F5344CB8AC3E}">
        <p14:creationId xmlns:p14="http://schemas.microsoft.com/office/powerpoint/2010/main" val="183364512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154781"/>
            <a:ext cx="2057400" cy="329088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154781"/>
            <a:ext cx="6019800" cy="329088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6BBCC1D-6D34-4BB4-81AD-D94EC416E488}" type="datetimeFigureOut">
              <a:rPr lang="en-US" smtClean="0"/>
              <a:t>3/15/2017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188A224-2CD8-4A9D-A892-02EFAF660AFD}" type="slidenum">
              <a:rPr lang="en-US" smtClean="0"/>
              <a:t>‹#›</a:t>
            </a:fld>
            <a:endParaRPr lang="en-US"/>
          </a:p>
        </p:txBody>
      </p:sp>
    </p:spTree>
    <p:extLst>
      <p:ext uri="{BB962C8B-B14F-4D97-AF65-F5344CB8AC3E}">
        <p14:creationId xmlns:p14="http://schemas.microsoft.com/office/powerpoint/2010/main" val="133735962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6BBCC1D-6D34-4BB4-81AD-D94EC416E488}" type="datetimeFigureOut">
              <a:rPr lang="en-US" smtClean="0"/>
              <a:t>3/15/2017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188A224-2CD8-4A9D-A892-02EFAF660AFD}" type="slidenum">
              <a:rPr lang="en-US" smtClean="0"/>
              <a:t>‹#›</a:t>
            </a:fld>
            <a:endParaRPr lang="en-US"/>
          </a:p>
        </p:txBody>
      </p:sp>
    </p:spTree>
    <p:extLst>
      <p:ext uri="{BB962C8B-B14F-4D97-AF65-F5344CB8AC3E}">
        <p14:creationId xmlns:p14="http://schemas.microsoft.com/office/powerpoint/2010/main" val="210753313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6"/>
            <a:ext cx="7772400" cy="1021556"/>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6BBCC1D-6D34-4BB4-81AD-D94EC416E488}" type="datetimeFigureOut">
              <a:rPr lang="en-US" smtClean="0"/>
              <a:t>3/15/2017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188A224-2CD8-4A9D-A892-02EFAF660AFD}" type="slidenum">
              <a:rPr lang="en-US" smtClean="0"/>
              <a:t>‹#›</a:t>
            </a:fld>
            <a:endParaRPr lang="en-US"/>
          </a:p>
        </p:txBody>
      </p:sp>
    </p:spTree>
    <p:extLst>
      <p:ext uri="{BB962C8B-B14F-4D97-AF65-F5344CB8AC3E}">
        <p14:creationId xmlns:p14="http://schemas.microsoft.com/office/powerpoint/2010/main" val="260950854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900113"/>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900113"/>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6BBCC1D-6D34-4BB4-81AD-D94EC416E488}" type="datetimeFigureOut">
              <a:rPr lang="en-US" smtClean="0"/>
              <a:t>3/15/2017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188A224-2CD8-4A9D-A892-02EFAF660AFD}" type="slidenum">
              <a:rPr lang="en-US" smtClean="0"/>
              <a:t>‹#›</a:t>
            </a:fld>
            <a:endParaRPr lang="en-US"/>
          </a:p>
        </p:txBody>
      </p:sp>
    </p:spTree>
    <p:extLst>
      <p:ext uri="{BB962C8B-B14F-4D97-AF65-F5344CB8AC3E}">
        <p14:creationId xmlns:p14="http://schemas.microsoft.com/office/powerpoint/2010/main" val="380448773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05979"/>
            <a:ext cx="8229600" cy="85725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6BBCC1D-6D34-4BB4-81AD-D94EC416E488}" type="datetimeFigureOut">
              <a:rPr lang="en-US" smtClean="0"/>
              <a:t>3/15/2017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F188A224-2CD8-4A9D-A892-02EFAF660AFD}" type="slidenum">
              <a:rPr lang="en-US" smtClean="0"/>
              <a:t>‹#›</a:t>
            </a:fld>
            <a:endParaRPr lang="en-US"/>
          </a:p>
        </p:txBody>
      </p:sp>
    </p:spTree>
    <p:extLst>
      <p:ext uri="{BB962C8B-B14F-4D97-AF65-F5344CB8AC3E}">
        <p14:creationId xmlns:p14="http://schemas.microsoft.com/office/powerpoint/2010/main" val="105691522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6BBCC1D-6D34-4BB4-81AD-D94EC416E488}" type="datetimeFigureOut">
              <a:rPr lang="en-US" smtClean="0"/>
              <a:t>3/15/2017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F188A224-2CD8-4A9D-A892-02EFAF660AFD}" type="slidenum">
              <a:rPr lang="en-US" smtClean="0"/>
              <a:t>‹#›</a:t>
            </a:fld>
            <a:endParaRPr lang="en-US"/>
          </a:p>
        </p:txBody>
      </p:sp>
    </p:spTree>
    <p:extLst>
      <p:ext uri="{BB962C8B-B14F-4D97-AF65-F5344CB8AC3E}">
        <p14:creationId xmlns:p14="http://schemas.microsoft.com/office/powerpoint/2010/main" val="422801098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BBCC1D-6D34-4BB4-81AD-D94EC416E488}" type="datetimeFigureOut">
              <a:rPr lang="en-US" smtClean="0"/>
              <a:t>3/15/2017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F188A224-2CD8-4A9D-A892-02EFAF660AFD}" type="slidenum">
              <a:rPr lang="en-US" smtClean="0"/>
              <a:t>‹#›</a:t>
            </a:fld>
            <a:endParaRPr lang="en-US"/>
          </a:p>
        </p:txBody>
      </p:sp>
    </p:spTree>
    <p:extLst>
      <p:ext uri="{BB962C8B-B14F-4D97-AF65-F5344CB8AC3E}">
        <p14:creationId xmlns:p14="http://schemas.microsoft.com/office/powerpoint/2010/main" val="22773113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204787"/>
            <a:ext cx="3008313" cy="871538"/>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6BBCC1D-6D34-4BB4-81AD-D94EC416E488}" type="datetimeFigureOut">
              <a:rPr lang="en-US" smtClean="0"/>
              <a:t>3/15/2017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188A224-2CD8-4A9D-A892-02EFAF660AFD}" type="slidenum">
              <a:rPr lang="en-US" smtClean="0"/>
              <a:t>‹#›</a:t>
            </a:fld>
            <a:endParaRPr lang="en-US"/>
          </a:p>
        </p:txBody>
      </p:sp>
    </p:spTree>
    <p:extLst>
      <p:ext uri="{BB962C8B-B14F-4D97-AF65-F5344CB8AC3E}">
        <p14:creationId xmlns:p14="http://schemas.microsoft.com/office/powerpoint/2010/main" val="162006596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0"/>
            <a:ext cx="5486400" cy="425054"/>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6BBCC1D-6D34-4BB4-81AD-D94EC416E488}" type="datetimeFigureOut">
              <a:rPr lang="en-US" smtClean="0"/>
              <a:t>3/15/2017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188A224-2CD8-4A9D-A892-02EFAF660AFD}" type="slidenum">
              <a:rPr lang="en-US" smtClean="0"/>
              <a:t>‹#›</a:t>
            </a:fld>
            <a:endParaRPr lang="en-US"/>
          </a:p>
        </p:txBody>
      </p:sp>
    </p:spTree>
    <p:extLst>
      <p:ext uri="{BB962C8B-B14F-4D97-AF65-F5344CB8AC3E}">
        <p14:creationId xmlns:p14="http://schemas.microsoft.com/office/powerpoint/2010/main" val="106830309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16BBCC1D-6D34-4BB4-81AD-D94EC416E488}" type="datetimeFigureOut">
              <a:rPr lang="en-US" smtClean="0"/>
              <a:t>3/15/2017</a:t>
            </a:fld>
            <a:endParaRPr lang="en-US"/>
          </a:p>
        </p:txBody>
      </p:sp>
      <p:sp>
        <p:nvSpPr>
          <p:cNvPr id="5" name="Footer Placeholder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F188A224-2CD8-4A9D-A892-02EFAF660AFD}" type="slidenum">
              <a:rPr lang="en-US" smtClean="0"/>
              <a:t>‹#›</a:t>
            </a:fld>
            <a:endParaRPr lang="en-US"/>
          </a:p>
        </p:txBody>
      </p:sp>
    </p:spTree>
    <p:extLst>
      <p:ext uri="{BB962C8B-B14F-4D97-AF65-F5344CB8AC3E}">
        <p14:creationId xmlns:p14="http://schemas.microsoft.com/office/powerpoint/2010/main" val="214997514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20.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30.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40.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50.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70.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80.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90.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 Id="rId5" Type="http://schemas.openxmlformats.org/officeDocument/2006/relationships/image" Target="../media/image2.png"/><Relationship Id="rId4" Type="http://schemas.openxmlformats.org/officeDocument/2006/relationships/image" Target="../media/image3.wmf"/></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7.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lang="en-US" b="1" dirty="0"/>
              <a:t> Solving Radical Equations</a:t>
            </a:r>
            <a:endParaRPr lang="en-US" dirty="0"/>
          </a:p>
        </p:txBody>
      </p:sp>
      <p:sp>
        <p:nvSpPr>
          <p:cNvPr id="3" name="Subtitle 2"/>
          <p:cNvSpPr>
            <a:spLocks noGrp="1"/>
          </p:cNvSpPr>
          <p:nvPr>
            <p:ph type="subTitle" idx="1"/>
          </p:nvPr>
        </p:nvSpPr>
        <p:spPr/>
        <p:txBody>
          <a:bodyPr/>
          <a:lstStyle/>
          <a:p>
            <a:r>
              <a:rPr lang="en-US" dirty="0"/>
              <a:t>Unit 10 Lesson 4 </a:t>
            </a:r>
          </a:p>
        </p:txBody>
      </p:sp>
      <p:pic>
        <p:nvPicPr>
          <p:cNvPr id="7" name="Picture 2" descr="C:\Users\nicart\Dropbox\algebra 1\Horizontal Logo.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27831" y="691223"/>
            <a:ext cx="8229600" cy="10368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0205734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p:cNvSpPr>
            <a:spLocks noGrp="1"/>
          </p:cNvSpPr>
          <p:nvPr>
            <p:ph type="title"/>
          </p:nvPr>
        </p:nvSpPr>
        <p:spPr>
          <a:xfrm>
            <a:off x="76200" y="285750"/>
            <a:ext cx="8229600" cy="685800"/>
          </a:xfrm>
        </p:spPr>
        <p:txBody>
          <a:bodyPr>
            <a:normAutofit/>
          </a:bodyPr>
          <a:lstStyle/>
          <a:p>
            <a:r>
              <a:rPr lang="en-US" sz="2800" b="1" dirty="0"/>
              <a:t>Solving Radical Equations</a:t>
            </a:r>
            <a:endParaRPr lang="en-US" sz="2800" b="1" dirty="0">
              <a:latin typeface="Cambria" panose="02040503050406030204" pitchFamily="18" charset="0"/>
            </a:endParaRPr>
          </a:p>
        </p:txBody>
      </p:sp>
      <mc:AlternateContent xmlns:mc="http://schemas.openxmlformats.org/markup-compatibility/2006" xmlns:a14="http://schemas.microsoft.com/office/drawing/2010/main">
        <mc:Choice Requires="a14">
          <p:sp>
            <p:nvSpPr>
              <p:cNvPr id="9" name="Content Placeholder 2"/>
              <p:cNvSpPr>
                <a:spLocks noGrp="1"/>
              </p:cNvSpPr>
              <p:nvPr>
                <p:ph idx="1"/>
              </p:nvPr>
            </p:nvSpPr>
            <p:spPr>
              <a:xfrm>
                <a:off x="228600" y="1047750"/>
                <a:ext cx="8686800" cy="3733800"/>
              </a:xfrm>
            </p:spPr>
            <p:txBody>
              <a:bodyPr>
                <a:normAutofit/>
              </a:bodyPr>
              <a:lstStyle/>
              <a:p>
                <a:pPr marL="0" indent="0">
                  <a:buNone/>
                </a:pPr>
                <a:r>
                  <a:rPr lang="en-US" sz="2400" b="1" dirty="0"/>
                  <a:t>Sample Problem 1</a:t>
                </a:r>
                <a:r>
                  <a:rPr lang="en-US" sz="2400" dirty="0"/>
                  <a:t>: Solve the following equation.</a:t>
                </a:r>
              </a:p>
              <a:p>
                <a:pPr marL="0" indent="0">
                  <a:buNone/>
                </a:pPr>
                <a:r>
                  <a:rPr lang="en-US" sz="2400" b="1" dirty="0"/>
                  <a:t>b. </a:t>
                </a:r>
                <a14:m>
                  <m:oMath xmlns:m="http://schemas.openxmlformats.org/officeDocument/2006/math">
                    <m:rad>
                      <m:radPr>
                        <m:degHide m:val="on"/>
                        <m:ctrlPr>
                          <a:rPr lang="en-US" sz="2400" b="1" i="1">
                            <a:latin typeface="Cambria Math" panose="02040503050406030204" pitchFamily="18" charset="0"/>
                          </a:rPr>
                        </m:ctrlPr>
                      </m:radPr>
                      <m:deg/>
                      <m:e>
                        <m:r>
                          <a:rPr lang="en-US" sz="2400" b="1" i="1">
                            <a:latin typeface="Cambria Math"/>
                          </a:rPr>
                          <m:t>𝟔</m:t>
                        </m:r>
                        <m:r>
                          <a:rPr lang="en-US" sz="2400" b="1" i="1">
                            <a:latin typeface="Cambria Math"/>
                          </a:rPr>
                          <m:t>𝒙</m:t>
                        </m:r>
                      </m:e>
                    </m:rad>
                    <m:r>
                      <a:rPr lang="en-US" sz="2400" b="1" i="1" smtClean="0">
                        <a:latin typeface="Cambria Math"/>
                      </a:rPr>
                      <m:t>+</m:t>
                    </m:r>
                    <m:r>
                      <a:rPr lang="en-US" sz="2400" b="1" i="1">
                        <a:latin typeface="Cambria Math"/>
                      </a:rPr>
                      <m:t>𝟔</m:t>
                    </m:r>
                    <m:r>
                      <a:rPr lang="en-US" sz="2400" b="1" i="1">
                        <a:latin typeface="Cambria Math"/>
                      </a:rPr>
                      <m:t>=</m:t>
                    </m:r>
                    <m:r>
                      <a:rPr lang="en-US" sz="2400" b="1" i="0" smtClean="0">
                        <a:latin typeface="Cambria Math"/>
                      </a:rPr>
                      <m:t>𝟎</m:t>
                    </m:r>
                  </m:oMath>
                </a14:m>
                <a:endParaRPr lang="en-US" sz="2400" dirty="0"/>
              </a:p>
              <a:p>
                <a:pPr marL="0" indent="0">
                  <a:buNone/>
                </a:pPr>
                <a14:m>
                  <m:oMathPara xmlns:m="http://schemas.openxmlformats.org/officeDocument/2006/math">
                    <m:oMathParaPr>
                      <m:jc m:val="left"/>
                    </m:oMathParaPr>
                    <m:oMath xmlns:m="http://schemas.openxmlformats.org/officeDocument/2006/math">
                      <m:r>
                        <a:rPr lang="en-US" sz="2400" b="1" i="1" smtClean="0">
                          <a:latin typeface="Cambria Math"/>
                        </a:rPr>
                        <m:t>     </m:t>
                      </m:r>
                    </m:oMath>
                  </m:oMathPara>
                </a14:m>
                <a:endParaRPr lang="en-US" sz="2400" dirty="0"/>
              </a:p>
            </p:txBody>
          </p:sp>
        </mc:Choice>
        <mc:Fallback xmlns="">
          <p:sp>
            <p:nvSpPr>
              <p:cNvPr id="9" name="Content Placeholder 2"/>
              <p:cNvSpPr>
                <a:spLocks noGrp="1" noRot="1" noChangeAspect="1" noMove="1" noResize="1" noEditPoints="1" noAdjustHandles="1" noChangeArrowheads="1" noChangeShapeType="1" noTextEdit="1"/>
              </p:cNvSpPr>
              <p:nvPr>
                <p:ph idx="1"/>
              </p:nvPr>
            </p:nvSpPr>
            <p:spPr>
              <a:xfrm>
                <a:off x="228600" y="1047750"/>
                <a:ext cx="8686800" cy="3733800"/>
              </a:xfrm>
              <a:blipFill rotWithShape="1">
                <a:blip r:embed="rId2"/>
                <a:stretch>
                  <a:fillRect l="-1123" t="-1307"/>
                </a:stretch>
              </a:blipFill>
            </p:spPr>
            <p:txBody>
              <a:bodyPr/>
              <a:lstStyle/>
              <a:p>
                <a:r>
                  <a:rPr lang="en-US">
                    <a:noFill/>
                  </a:rPr>
                  <a:t> </a:t>
                </a:r>
              </a:p>
            </p:txBody>
          </p:sp>
        </mc:Fallback>
      </mc:AlternateContent>
      <p:pic>
        <p:nvPicPr>
          <p:cNvPr id="10" name="Picture 2" descr="C:\Users\nicart\Dropbox\algebra 1\Horizontal Logo (1).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767227" y="4868852"/>
            <a:ext cx="2414016" cy="30412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4346363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p:cNvSpPr>
            <a:spLocks noGrp="1"/>
          </p:cNvSpPr>
          <p:nvPr>
            <p:ph type="title"/>
          </p:nvPr>
        </p:nvSpPr>
        <p:spPr>
          <a:xfrm>
            <a:off x="76200" y="285750"/>
            <a:ext cx="8229600" cy="685800"/>
          </a:xfrm>
        </p:spPr>
        <p:txBody>
          <a:bodyPr>
            <a:normAutofit/>
          </a:bodyPr>
          <a:lstStyle/>
          <a:p>
            <a:r>
              <a:rPr lang="en-US" sz="2800" b="1" dirty="0"/>
              <a:t>Solving Radical Equations</a:t>
            </a:r>
            <a:endParaRPr lang="en-US" sz="2800" b="1" dirty="0">
              <a:latin typeface="Cambria" panose="02040503050406030204" pitchFamily="18" charset="0"/>
            </a:endParaRPr>
          </a:p>
        </p:txBody>
      </p:sp>
      <mc:AlternateContent xmlns:mc="http://schemas.openxmlformats.org/markup-compatibility/2006" xmlns:a14="http://schemas.microsoft.com/office/drawing/2010/main">
        <mc:Choice Requires="a14">
          <p:sp>
            <p:nvSpPr>
              <p:cNvPr id="9" name="Content Placeholder 2"/>
              <p:cNvSpPr>
                <a:spLocks noGrp="1"/>
              </p:cNvSpPr>
              <p:nvPr>
                <p:ph idx="1"/>
              </p:nvPr>
            </p:nvSpPr>
            <p:spPr>
              <a:xfrm>
                <a:off x="228600" y="1047750"/>
                <a:ext cx="8686800" cy="3733800"/>
              </a:xfrm>
            </p:spPr>
            <p:txBody>
              <a:bodyPr>
                <a:normAutofit/>
              </a:bodyPr>
              <a:lstStyle/>
              <a:p>
                <a:pPr marL="0" indent="0">
                  <a:buNone/>
                </a:pPr>
                <a:r>
                  <a:rPr lang="en-US" sz="2400" b="1" dirty="0"/>
                  <a:t>Sample Problem 1</a:t>
                </a:r>
                <a:r>
                  <a:rPr lang="en-US" sz="2400" dirty="0"/>
                  <a:t>: Solve the following equation.</a:t>
                </a:r>
              </a:p>
              <a:p>
                <a:pPr marL="0" indent="0">
                  <a:buNone/>
                </a:pPr>
                <a:r>
                  <a:rPr lang="en-US" sz="2400" b="1" dirty="0"/>
                  <a:t>b. </a:t>
                </a:r>
                <a:r>
                  <a:rPr lang="en-US" sz="2400" dirty="0"/>
                  <a:t>Checking solution: </a:t>
                </a:r>
                <a:endParaRPr lang="en-US" sz="2400" b="1" i="1" dirty="0">
                  <a:latin typeface="Cambria Math"/>
                </a:endParaRPr>
              </a:p>
              <a:p>
                <a:pPr marL="0" indent="0">
                  <a:buNone/>
                </a:pPr>
                <a14:m>
                  <m:oMathPara xmlns:m="http://schemas.openxmlformats.org/officeDocument/2006/math">
                    <m:oMathParaPr>
                      <m:jc m:val="left"/>
                    </m:oMathParaPr>
                    <m:oMath xmlns:m="http://schemas.openxmlformats.org/officeDocument/2006/math">
                      <m:rad>
                        <m:radPr>
                          <m:degHide m:val="on"/>
                          <m:ctrlPr>
                            <a:rPr lang="en-US" sz="2400" b="1" i="1">
                              <a:latin typeface="Cambria Math" panose="02040503050406030204" pitchFamily="18" charset="0"/>
                            </a:rPr>
                          </m:ctrlPr>
                        </m:radPr>
                        <m:deg/>
                        <m:e>
                          <m:r>
                            <a:rPr lang="en-US" sz="2400" b="1" i="1">
                              <a:latin typeface="Cambria Math"/>
                            </a:rPr>
                            <m:t>𝟔</m:t>
                          </m:r>
                          <m:r>
                            <a:rPr lang="en-US" sz="2400" b="1" i="1">
                              <a:latin typeface="Cambria Math"/>
                            </a:rPr>
                            <m:t>𝒙</m:t>
                          </m:r>
                        </m:e>
                      </m:rad>
                      <m:r>
                        <a:rPr lang="en-US" sz="2400" b="1" i="1" smtClean="0">
                          <a:latin typeface="Cambria Math"/>
                        </a:rPr>
                        <m:t>+</m:t>
                      </m:r>
                      <m:r>
                        <a:rPr lang="en-US" sz="2400" b="1" i="1">
                          <a:latin typeface="Cambria Math"/>
                        </a:rPr>
                        <m:t>𝟔</m:t>
                      </m:r>
                      <m:r>
                        <a:rPr lang="en-US" sz="2400" b="1" i="1">
                          <a:latin typeface="Cambria Math"/>
                        </a:rPr>
                        <m:t>=</m:t>
                      </m:r>
                      <m:r>
                        <a:rPr lang="en-US" sz="2400" b="1" i="0" smtClean="0">
                          <a:latin typeface="Cambria Math"/>
                        </a:rPr>
                        <m:t>𝟎</m:t>
                      </m:r>
                    </m:oMath>
                  </m:oMathPara>
                </a14:m>
                <a:endParaRPr lang="en-US" sz="2400" dirty="0"/>
              </a:p>
              <a:p>
                <a:pPr marL="0" indent="0">
                  <a:buNone/>
                </a:pPr>
                <a14:m>
                  <m:oMathPara xmlns:m="http://schemas.openxmlformats.org/officeDocument/2006/math">
                    <m:oMathParaPr>
                      <m:jc m:val="left"/>
                    </m:oMathParaPr>
                    <m:oMath xmlns:m="http://schemas.openxmlformats.org/officeDocument/2006/math">
                      <m:r>
                        <a:rPr lang="en-US" sz="2400" b="1" i="1" smtClean="0">
                          <a:latin typeface="Cambria Math"/>
                        </a:rPr>
                        <m:t>     </m:t>
                      </m:r>
                    </m:oMath>
                  </m:oMathPara>
                </a14:m>
                <a:endParaRPr lang="en-US" sz="2400" dirty="0"/>
              </a:p>
            </p:txBody>
          </p:sp>
        </mc:Choice>
        <mc:Fallback xmlns="">
          <p:sp>
            <p:nvSpPr>
              <p:cNvPr id="9" name="Content Placeholder 2"/>
              <p:cNvSpPr>
                <a:spLocks noGrp="1" noRot="1" noChangeAspect="1" noMove="1" noResize="1" noEditPoints="1" noAdjustHandles="1" noChangeArrowheads="1" noChangeShapeType="1" noTextEdit="1"/>
              </p:cNvSpPr>
              <p:nvPr>
                <p:ph idx="1"/>
              </p:nvPr>
            </p:nvSpPr>
            <p:spPr>
              <a:xfrm>
                <a:off x="228600" y="1047750"/>
                <a:ext cx="8686800" cy="3733800"/>
              </a:xfrm>
              <a:blipFill rotWithShape="1">
                <a:blip r:embed="rId2"/>
                <a:stretch>
                  <a:fillRect l="-1123" t="-1307"/>
                </a:stretch>
              </a:blipFill>
            </p:spPr>
            <p:txBody>
              <a:bodyPr/>
              <a:lstStyle/>
              <a:p>
                <a:r>
                  <a:rPr lang="en-US">
                    <a:noFill/>
                  </a:rPr>
                  <a:t> </a:t>
                </a:r>
              </a:p>
            </p:txBody>
          </p:sp>
        </mc:Fallback>
      </mc:AlternateContent>
      <p:pic>
        <p:nvPicPr>
          <p:cNvPr id="10" name="Picture 2" descr="C:\Users\nicart\Dropbox\algebra 1\Horizontal Logo (1).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767227" y="4868852"/>
            <a:ext cx="2414016" cy="30412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4188465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p:cNvSpPr>
            <a:spLocks noGrp="1"/>
          </p:cNvSpPr>
          <p:nvPr>
            <p:ph type="title"/>
          </p:nvPr>
        </p:nvSpPr>
        <p:spPr>
          <a:xfrm>
            <a:off x="76200" y="285750"/>
            <a:ext cx="8229600" cy="685800"/>
          </a:xfrm>
        </p:spPr>
        <p:txBody>
          <a:bodyPr>
            <a:normAutofit/>
          </a:bodyPr>
          <a:lstStyle/>
          <a:p>
            <a:r>
              <a:rPr lang="en-US" sz="2800" b="1" dirty="0"/>
              <a:t>Solving Radical Equations</a:t>
            </a:r>
            <a:endParaRPr lang="en-US" sz="2800" b="1" dirty="0">
              <a:latin typeface="Cambria" panose="02040503050406030204" pitchFamily="18" charset="0"/>
            </a:endParaRPr>
          </a:p>
        </p:txBody>
      </p:sp>
      <mc:AlternateContent xmlns:mc="http://schemas.openxmlformats.org/markup-compatibility/2006" xmlns:a14="http://schemas.microsoft.com/office/drawing/2010/main">
        <mc:Choice Requires="a14">
          <p:sp>
            <p:nvSpPr>
              <p:cNvPr id="9" name="Content Placeholder 2"/>
              <p:cNvSpPr>
                <a:spLocks noGrp="1"/>
              </p:cNvSpPr>
              <p:nvPr>
                <p:ph idx="1"/>
              </p:nvPr>
            </p:nvSpPr>
            <p:spPr>
              <a:xfrm>
                <a:off x="228600" y="1047750"/>
                <a:ext cx="8686800" cy="3733800"/>
              </a:xfrm>
            </p:spPr>
            <p:txBody>
              <a:bodyPr>
                <a:normAutofit/>
              </a:bodyPr>
              <a:lstStyle/>
              <a:p>
                <a:pPr marL="0" indent="0">
                  <a:buNone/>
                </a:pPr>
                <a:r>
                  <a:rPr lang="en-US" sz="2400" b="1" dirty="0"/>
                  <a:t>Sample Problem 1</a:t>
                </a:r>
                <a:r>
                  <a:rPr lang="en-US" sz="2400" dirty="0"/>
                  <a:t>: Solve the following equation.</a:t>
                </a:r>
              </a:p>
              <a:p>
                <a:pPr marL="0" indent="0">
                  <a:buNone/>
                </a:pPr>
                <a:r>
                  <a:rPr lang="en-US" sz="2400" b="1" dirty="0"/>
                  <a:t>b. </a:t>
                </a:r>
                <a14:m>
                  <m:oMath xmlns:m="http://schemas.openxmlformats.org/officeDocument/2006/math">
                    <m:rad>
                      <m:radPr>
                        <m:degHide m:val="on"/>
                        <m:ctrlPr>
                          <a:rPr lang="en-US" sz="2400" b="1" i="1">
                            <a:latin typeface="Cambria Math" panose="02040503050406030204" pitchFamily="18" charset="0"/>
                          </a:rPr>
                        </m:ctrlPr>
                      </m:radPr>
                      <m:deg/>
                      <m:e>
                        <m:r>
                          <a:rPr lang="en-US" sz="2400" b="1" i="1">
                            <a:latin typeface="Cambria Math"/>
                          </a:rPr>
                          <m:t>𝟔</m:t>
                        </m:r>
                        <m:r>
                          <a:rPr lang="en-US" sz="2400" b="1" i="1">
                            <a:latin typeface="Cambria Math"/>
                          </a:rPr>
                          <m:t>𝒙</m:t>
                        </m:r>
                      </m:e>
                    </m:rad>
                    <m:r>
                      <a:rPr lang="en-US" sz="2400" b="1" i="1" smtClean="0">
                        <a:latin typeface="Cambria Math"/>
                      </a:rPr>
                      <m:t>+</m:t>
                    </m:r>
                    <m:r>
                      <a:rPr lang="en-US" sz="2400" b="1" i="1">
                        <a:latin typeface="Cambria Math"/>
                      </a:rPr>
                      <m:t>𝟔</m:t>
                    </m:r>
                    <m:r>
                      <a:rPr lang="en-US" sz="2400" b="1" i="1">
                        <a:latin typeface="Cambria Math"/>
                      </a:rPr>
                      <m:t>=</m:t>
                    </m:r>
                    <m:r>
                      <a:rPr lang="en-US" sz="2400" b="1" i="0" smtClean="0">
                        <a:latin typeface="Cambria Math"/>
                      </a:rPr>
                      <m:t>𝟎</m:t>
                    </m:r>
                  </m:oMath>
                </a14:m>
                <a:endParaRPr lang="en-US" sz="2400" dirty="0"/>
              </a:p>
              <a:p>
                <a:pPr marL="0" indent="0">
                  <a:buNone/>
                </a:pPr>
                <a:r>
                  <a:rPr lang="en-US" sz="2400" b="1" dirty="0"/>
                  <a:t>    </a:t>
                </a:r>
                <a14:m>
                  <m:oMath xmlns:m="http://schemas.openxmlformats.org/officeDocument/2006/math">
                    <m:rad>
                      <m:radPr>
                        <m:degHide m:val="on"/>
                        <m:ctrlPr>
                          <a:rPr lang="en-US" sz="2400" b="1" i="1">
                            <a:latin typeface="Cambria Math" panose="02040503050406030204" pitchFamily="18" charset="0"/>
                          </a:rPr>
                        </m:ctrlPr>
                      </m:radPr>
                      <m:deg/>
                      <m:e>
                        <m:r>
                          <a:rPr lang="en-US" sz="2400" b="1" i="1">
                            <a:latin typeface="Cambria Math"/>
                          </a:rPr>
                          <m:t>𝟔</m:t>
                        </m:r>
                        <m:r>
                          <a:rPr lang="en-US" sz="2400" b="1" i="1">
                            <a:latin typeface="Cambria Math"/>
                          </a:rPr>
                          <m:t>𝒙</m:t>
                        </m:r>
                      </m:e>
                    </m:rad>
                    <m:r>
                      <a:rPr lang="en-US" sz="2400" b="1" i="1">
                        <a:latin typeface="Cambria Math"/>
                      </a:rPr>
                      <m:t>=−</m:t>
                    </m:r>
                    <m:r>
                      <a:rPr lang="en-US" sz="2400" b="1" i="1">
                        <a:latin typeface="Cambria Math"/>
                      </a:rPr>
                      <m:t>𝟔</m:t>
                    </m:r>
                  </m:oMath>
                </a14:m>
                <a:r>
                  <a:rPr lang="en-US" sz="2400" b="1" dirty="0"/>
                  <a:t> </a:t>
                </a:r>
                <a:endParaRPr lang="en-US" sz="2400" b="1" i="1" dirty="0">
                  <a:latin typeface="Cambria Math"/>
                </a:endParaRPr>
              </a:p>
              <a:p>
                <a:pPr marL="0" indent="0">
                  <a:buNone/>
                </a:pPr>
                <a14:m>
                  <m:oMath xmlns:m="http://schemas.openxmlformats.org/officeDocument/2006/math">
                    <m:sSup>
                      <m:sSupPr>
                        <m:ctrlPr>
                          <a:rPr lang="en-US" sz="2400" b="1" i="1">
                            <a:latin typeface="Cambria Math" panose="02040503050406030204" pitchFamily="18" charset="0"/>
                          </a:rPr>
                        </m:ctrlPr>
                      </m:sSupPr>
                      <m:e>
                        <m:r>
                          <a:rPr lang="en-US" sz="2400" b="1" i="1" smtClean="0">
                            <a:latin typeface="Cambria Math"/>
                          </a:rPr>
                          <m:t>  </m:t>
                        </m:r>
                        <m:d>
                          <m:dPr>
                            <m:ctrlPr>
                              <a:rPr lang="en-US" sz="2400" b="1" i="1">
                                <a:latin typeface="Cambria Math" panose="02040503050406030204" pitchFamily="18" charset="0"/>
                              </a:rPr>
                            </m:ctrlPr>
                          </m:dPr>
                          <m:e>
                            <m:rad>
                              <m:radPr>
                                <m:degHide m:val="on"/>
                                <m:ctrlPr>
                                  <a:rPr lang="en-US" sz="2400" b="1" i="1">
                                    <a:latin typeface="Cambria Math" panose="02040503050406030204" pitchFamily="18" charset="0"/>
                                  </a:rPr>
                                </m:ctrlPr>
                              </m:radPr>
                              <m:deg/>
                              <m:e>
                                <m:r>
                                  <a:rPr lang="en-US" sz="2400" b="1" i="1">
                                    <a:latin typeface="Cambria Math"/>
                                  </a:rPr>
                                  <m:t>𝟔</m:t>
                                </m:r>
                                <m:r>
                                  <a:rPr lang="en-US" sz="2400" b="1" i="1">
                                    <a:latin typeface="Cambria Math"/>
                                  </a:rPr>
                                  <m:t>𝒙</m:t>
                                </m:r>
                              </m:e>
                            </m:rad>
                          </m:e>
                        </m:d>
                      </m:e>
                      <m:sup>
                        <m:r>
                          <a:rPr lang="en-US" sz="2400" b="1" i="1">
                            <a:latin typeface="Cambria Math"/>
                          </a:rPr>
                          <m:t>𝟐</m:t>
                        </m:r>
                      </m:sup>
                    </m:sSup>
                    <m:r>
                      <a:rPr lang="en-US" sz="2400" b="1" i="1">
                        <a:latin typeface="Cambria Math"/>
                      </a:rPr>
                      <m:t>=</m:t>
                    </m:r>
                    <m:sSup>
                      <m:sSupPr>
                        <m:ctrlPr>
                          <a:rPr lang="en-US" sz="2400" b="1" i="1">
                            <a:latin typeface="Cambria Math" panose="02040503050406030204" pitchFamily="18" charset="0"/>
                          </a:rPr>
                        </m:ctrlPr>
                      </m:sSupPr>
                      <m:e>
                        <m:d>
                          <m:dPr>
                            <m:ctrlPr>
                              <a:rPr lang="en-US" sz="2400" b="1" i="1">
                                <a:latin typeface="Cambria Math" panose="02040503050406030204" pitchFamily="18" charset="0"/>
                              </a:rPr>
                            </m:ctrlPr>
                          </m:dPr>
                          <m:e>
                            <m:r>
                              <a:rPr lang="en-US" sz="2400" b="1" i="1">
                                <a:latin typeface="Cambria Math"/>
                              </a:rPr>
                              <m:t>−</m:t>
                            </m:r>
                            <m:r>
                              <a:rPr lang="en-US" sz="2400" b="1" i="1">
                                <a:latin typeface="Cambria Math"/>
                              </a:rPr>
                              <m:t>𝟔</m:t>
                            </m:r>
                          </m:e>
                        </m:d>
                      </m:e>
                      <m:sup>
                        <m:r>
                          <a:rPr lang="en-US" sz="2400" b="1" i="1">
                            <a:latin typeface="Cambria Math"/>
                          </a:rPr>
                          <m:t>𝟐</m:t>
                        </m:r>
                      </m:sup>
                    </m:sSup>
                  </m:oMath>
                </a14:m>
                <a:r>
                  <a:rPr lang="en-US" sz="2400" b="1" dirty="0"/>
                  <a:t> </a:t>
                </a:r>
                <a:endParaRPr lang="en-US" sz="2400" b="1" i="1" dirty="0">
                  <a:latin typeface="Cambria Math"/>
                </a:endParaRPr>
              </a:p>
              <a:p>
                <a:pPr marL="0" indent="0">
                  <a:buNone/>
                </a:pPr>
                <a14:m>
                  <m:oMath xmlns:m="http://schemas.openxmlformats.org/officeDocument/2006/math">
                    <m:r>
                      <a:rPr lang="en-US" sz="2400" b="1" i="1" smtClean="0">
                        <a:latin typeface="Cambria Math"/>
                      </a:rPr>
                      <m:t>    </m:t>
                    </m:r>
                    <m:r>
                      <a:rPr lang="en-US" sz="2400" b="1" i="1">
                        <a:latin typeface="Cambria Math"/>
                      </a:rPr>
                      <m:t>𝟔</m:t>
                    </m:r>
                    <m:r>
                      <a:rPr lang="en-US" sz="2400" b="1" i="1">
                        <a:latin typeface="Cambria Math"/>
                      </a:rPr>
                      <m:t>𝒙</m:t>
                    </m:r>
                    <m:r>
                      <a:rPr lang="en-US" sz="2400" b="1" i="1">
                        <a:latin typeface="Cambria Math"/>
                      </a:rPr>
                      <m:t>=</m:t>
                    </m:r>
                    <m:r>
                      <a:rPr lang="en-US" sz="2400" b="1" i="1">
                        <a:latin typeface="Cambria Math"/>
                      </a:rPr>
                      <m:t>𝟑𝟔</m:t>
                    </m:r>
                  </m:oMath>
                </a14:m>
                <a:r>
                  <a:rPr lang="en-US" sz="2400" dirty="0"/>
                  <a:t> </a:t>
                </a:r>
                <a:endParaRPr lang="en-US" sz="2400" b="1" i="1" dirty="0">
                  <a:latin typeface="Cambria Math"/>
                </a:endParaRPr>
              </a:p>
              <a:p>
                <a:pPr marL="0" indent="0">
                  <a:buNone/>
                </a:pPr>
                <a14:m>
                  <m:oMathPara xmlns:m="http://schemas.openxmlformats.org/officeDocument/2006/math">
                    <m:oMathParaPr>
                      <m:jc m:val="left"/>
                    </m:oMathParaPr>
                    <m:oMath xmlns:m="http://schemas.openxmlformats.org/officeDocument/2006/math">
                      <m:r>
                        <a:rPr lang="en-US" sz="2400" b="1" i="1" smtClean="0">
                          <a:latin typeface="Cambria Math"/>
                        </a:rPr>
                        <m:t>   </m:t>
                      </m:r>
                      <m:r>
                        <a:rPr lang="en-US" sz="2400" b="1" i="1">
                          <a:latin typeface="Cambria Math"/>
                        </a:rPr>
                        <m:t>𝒙</m:t>
                      </m:r>
                      <m:r>
                        <a:rPr lang="en-US" sz="2400" b="1" i="1">
                          <a:latin typeface="Cambria Math"/>
                        </a:rPr>
                        <m:t>=</m:t>
                      </m:r>
                      <m:r>
                        <a:rPr lang="en-US" sz="2400" b="1" i="1">
                          <a:latin typeface="Cambria Math"/>
                        </a:rPr>
                        <m:t>𝟔</m:t>
                      </m:r>
                    </m:oMath>
                  </m:oMathPara>
                </a14:m>
                <a:endParaRPr lang="en-US" sz="2400" dirty="0"/>
              </a:p>
              <a:p>
                <a:pPr marL="0" indent="0">
                  <a:buNone/>
                </a:pPr>
                <a14:m>
                  <m:oMathPara xmlns:m="http://schemas.openxmlformats.org/officeDocument/2006/math">
                    <m:oMathParaPr>
                      <m:jc m:val="left"/>
                    </m:oMathParaPr>
                    <m:oMath xmlns:m="http://schemas.openxmlformats.org/officeDocument/2006/math">
                      <m:r>
                        <a:rPr lang="en-US" sz="2400" b="1" i="1" smtClean="0">
                          <a:latin typeface="Cambria Math"/>
                        </a:rPr>
                        <m:t>     </m:t>
                      </m:r>
                    </m:oMath>
                  </m:oMathPara>
                </a14:m>
                <a:endParaRPr lang="en-US" sz="2400" dirty="0"/>
              </a:p>
            </p:txBody>
          </p:sp>
        </mc:Choice>
        <mc:Fallback xmlns="">
          <p:sp>
            <p:nvSpPr>
              <p:cNvPr id="9" name="Content Placeholder 2"/>
              <p:cNvSpPr>
                <a:spLocks noGrp="1" noRot="1" noChangeAspect="1" noMove="1" noResize="1" noEditPoints="1" noAdjustHandles="1" noChangeArrowheads="1" noChangeShapeType="1" noTextEdit="1"/>
              </p:cNvSpPr>
              <p:nvPr>
                <p:ph idx="1"/>
              </p:nvPr>
            </p:nvSpPr>
            <p:spPr>
              <a:xfrm>
                <a:off x="228600" y="1047750"/>
                <a:ext cx="8686800" cy="3733800"/>
              </a:xfrm>
              <a:blipFill rotWithShape="1">
                <a:blip r:embed="rId2"/>
                <a:stretch>
                  <a:fillRect l="-1123" t="-1307"/>
                </a:stretch>
              </a:blipFill>
            </p:spPr>
            <p:txBody>
              <a:bodyPr/>
              <a:lstStyle/>
              <a:p>
                <a:r>
                  <a:rPr lang="en-US">
                    <a:noFill/>
                  </a:rPr>
                  <a:t> </a:t>
                </a:r>
              </a:p>
            </p:txBody>
          </p:sp>
        </mc:Fallback>
      </mc:AlternateContent>
      <p:pic>
        <p:nvPicPr>
          <p:cNvPr id="10" name="Picture 2" descr="C:\Users\nicart\Dropbox\algebra 1\Horizontal Logo (1).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767227" y="4868852"/>
            <a:ext cx="2414016" cy="30412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12046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p:cNvSpPr>
            <a:spLocks noGrp="1"/>
          </p:cNvSpPr>
          <p:nvPr>
            <p:ph type="title"/>
          </p:nvPr>
        </p:nvSpPr>
        <p:spPr>
          <a:xfrm>
            <a:off x="76200" y="285750"/>
            <a:ext cx="8229600" cy="685800"/>
          </a:xfrm>
        </p:spPr>
        <p:txBody>
          <a:bodyPr>
            <a:normAutofit/>
          </a:bodyPr>
          <a:lstStyle/>
          <a:p>
            <a:r>
              <a:rPr lang="en-US" sz="2800" b="1" dirty="0"/>
              <a:t>Solving Radical Equations</a:t>
            </a:r>
            <a:endParaRPr lang="en-US" sz="2800" b="1" dirty="0">
              <a:latin typeface="Cambria" panose="02040503050406030204" pitchFamily="18" charset="0"/>
            </a:endParaRPr>
          </a:p>
        </p:txBody>
      </p:sp>
      <mc:AlternateContent xmlns:mc="http://schemas.openxmlformats.org/markup-compatibility/2006" xmlns:a14="http://schemas.microsoft.com/office/drawing/2010/main">
        <mc:Choice Requires="a14">
          <p:sp>
            <p:nvSpPr>
              <p:cNvPr id="9" name="Content Placeholder 2"/>
              <p:cNvSpPr>
                <a:spLocks noGrp="1"/>
              </p:cNvSpPr>
              <p:nvPr>
                <p:ph idx="1"/>
              </p:nvPr>
            </p:nvSpPr>
            <p:spPr>
              <a:xfrm>
                <a:off x="228600" y="1047750"/>
                <a:ext cx="8686800" cy="3733800"/>
              </a:xfrm>
            </p:spPr>
            <p:txBody>
              <a:bodyPr>
                <a:normAutofit fontScale="77500" lnSpcReduction="20000"/>
              </a:bodyPr>
              <a:lstStyle/>
              <a:p>
                <a:pPr marL="0" indent="0">
                  <a:buNone/>
                </a:pPr>
                <a:r>
                  <a:rPr lang="en-US" sz="3600" b="1" dirty="0"/>
                  <a:t>Sample Problem 1</a:t>
                </a:r>
                <a:r>
                  <a:rPr lang="en-US" sz="3600" dirty="0"/>
                  <a:t>: Solve the following equation.</a:t>
                </a:r>
              </a:p>
              <a:p>
                <a:pPr marL="0" indent="0">
                  <a:buNone/>
                </a:pPr>
                <a:r>
                  <a:rPr lang="en-US" sz="3600" b="1" dirty="0"/>
                  <a:t>b. </a:t>
                </a:r>
                <a:r>
                  <a:rPr lang="en-US" sz="3600" dirty="0"/>
                  <a:t>Checking solution: </a:t>
                </a:r>
                <a14:m>
                  <m:oMath xmlns:m="http://schemas.openxmlformats.org/officeDocument/2006/math">
                    <m:r>
                      <a:rPr lang="en-US" sz="3600" b="1" i="1">
                        <a:latin typeface="Cambria Math"/>
                      </a:rPr>
                      <m:t>𝒙</m:t>
                    </m:r>
                    <m:r>
                      <a:rPr lang="en-US" sz="3600" b="1" i="1">
                        <a:latin typeface="Cambria Math"/>
                      </a:rPr>
                      <m:t>=</m:t>
                    </m:r>
                    <m:r>
                      <a:rPr lang="en-US" sz="3600" b="1" i="1">
                        <a:latin typeface="Cambria Math"/>
                      </a:rPr>
                      <m:t>𝟔</m:t>
                    </m:r>
                  </m:oMath>
                </a14:m>
                <a:r>
                  <a:rPr lang="en-US" sz="3600" b="1" dirty="0"/>
                  <a:t> </a:t>
                </a:r>
                <a:endParaRPr lang="en-US" sz="3600" b="1" i="1" dirty="0">
                  <a:latin typeface="Cambria Math"/>
                </a:endParaRPr>
              </a:p>
              <a:p>
                <a:pPr marL="0" indent="0" algn="ctr">
                  <a:buNone/>
                </a:pPr>
                <a14:m>
                  <m:oMath xmlns:m="http://schemas.openxmlformats.org/officeDocument/2006/math">
                    <m:rad>
                      <m:radPr>
                        <m:degHide m:val="on"/>
                        <m:ctrlPr>
                          <a:rPr lang="en-US" sz="3600" b="1" i="1">
                            <a:latin typeface="Cambria Math" panose="02040503050406030204" pitchFamily="18" charset="0"/>
                          </a:rPr>
                        </m:ctrlPr>
                      </m:radPr>
                      <m:deg/>
                      <m:e>
                        <m:r>
                          <a:rPr lang="en-US" sz="3600" b="1" i="1">
                            <a:latin typeface="Cambria Math"/>
                          </a:rPr>
                          <m:t>𝟔</m:t>
                        </m:r>
                        <m:r>
                          <a:rPr lang="en-US" sz="3600" b="1" i="1">
                            <a:latin typeface="Cambria Math"/>
                          </a:rPr>
                          <m:t>𝒙</m:t>
                        </m:r>
                      </m:e>
                    </m:rad>
                    <m:r>
                      <a:rPr lang="en-US" sz="3600" b="1" i="1" smtClean="0">
                        <a:latin typeface="Cambria Math"/>
                      </a:rPr>
                      <m:t>+</m:t>
                    </m:r>
                    <m:r>
                      <a:rPr lang="en-US" sz="3600" b="1" i="1">
                        <a:latin typeface="Cambria Math"/>
                      </a:rPr>
                      <m:t>𝟔</m:t>
                    </m:r>
                    <m:r>
                      <a:rPr lang="en-US" sz="3600" b="1" i="1">
                        <a:latin typeface="Cambria Math"/>
                      </a:rPr>
                      <m:t>=</m:t>
                    </m:r>
                    <m:r>
                      <a:rPr lang="en-US" sz="3600" b="1" i="0" smtClean="0">
                        <a:latin typeface="Cambria Math"/>
                      </a:rPr>
                      <m:t>𝟎</m:t>
                    </m:r>
                  </m:oMath>
                </a14:m>
                <a:r>
                  <a:rPr lang="en-US" sz="3600" dirty="0"/>
                  <a:t> </a:t>
                </a:r>
                <a:endParaRPr lang="en-US" sz="3600" b="1" i="1" dirty="0">
                  <a:latin typeface="Cambria Math"/>
                </a:endParaRPr>
              </a:p>
              <a:p>
                <a:pPr marL="0" indent="0" algn="ctr">
                  <a:buNone/>
                </a:pPr>
                <a14:m>
                  <m:oMathPara xmlns:m="http://schemas.openxmlformats.org/officeDocument/2006/math">
                    <m:oMathParaPr>
                      <m:jc m:val="centerGroup"/>
                    </m:oMathParaPr>
                    <m:oMath xmlns:m="http://schemas.openxmlformats.org/officeDocument/2006/math">
                      <m:rad>
                        <m:radPr>
                          <m:degHide m:val="on"/>
                          <m:ctrlPr>
                            <a:rPr lang="en-US" sz="3600" b="1" i="1">
                              <a:latin typeface="Cambria Math" panose="02040503050406030204" pitchFamily="18" charset="0"/>
                            </a:rPr>
                          </m:ctrlPr>
                        </m:radPr>
                        <m:deg/>
                        <m:e>
                          <m:r>
                            <a:rPr lang="en-US" sz="3600" b="1" i="1">
                              <a:latin typeface="Cambria Math"/>
                            </a:rPr>
                            <m:t>𝟔</m:t>
                          </m:r>
                          <m:r>
                            <a:rPr lang="en-US" sz="3600" b="1" i="1">
                              <a:latin typeface="Cambria Math"/>
                            </a:rPr>
                            <m:t>∗</m:t>
                          </m:r>
                          <m:r>
                            <a:rPr lang="en-US" sz="3600" b="1" i="1">
                              <a:latin typeface="Cambria Math"/>
                            </a:rPr>
                            <m:t>𝟔</m:t>
                          </m:r>
                        </m:e>
                      </m:rad>
                      <m:r>
                        <a:rPr lang="en-US" sz="3600" b="1" i="1">
                          <a:latin typeface="Cambria Math"/>
                        </a:rPr>
                        <m:t>+</m:t>
                      </m:r>
                      <m:r>
                        <a:rPr lang="en-US" sz="3600" b="1" i="1">
                          <a:latin typeface="Cambria Math"/>
                        </a:rPr>
                        <m:t>𝟔</m:t>
                      </m:r>
                      <m:r>
                        <a:rPr lang="en-US" sz="3600" b="1" i="1">
                          <a:latin typeface="Cambria Math"/>
                        </a:rPr>
                        <m:t>=</m:t>
                      </m:r>
                      <m:r>
                        <a:rPr lang="en-US" sz="3600" b="1" i="1">
                          <a:latin typeface="Cambria Math"/>
                        </a:rPr>
                        <m:t>𝟎</m:t>
                      </m:r>
                    </m:oMath>
                  </m:oMathPara>
                </a14:m>
                <a:endParaRPr lang="en-US" sz="3600" b="1" dirty="0"/>
              </a:p>
              <a:p>
                <a:pPr marL="0" indent="0" algn="ctr">
                  <a:spcBef>
                    <a:spcPts val="0"/>
                  </a:spcBef>
                  <a:spcAft>
                    <a:spcPts val="600"/>
                  </a:spcAft>
                  <a:buNone/>
                </a:pPr>
                <a:r>
                  <a:rPr lang="en-US" sz="3600" b="1" dirty="0"/>
                  <a:t> </a:t>
                </a:r>
                <a14:m>
                  <m:oMath xmlns:m="http://schemas.openxmlformats.org/officeDocument/2006/math">
                    <m:rad>
                      <m:radPr>
                        <m:degHide m:val="on"/>
                        <m:ctrlPr>
                          <a:rPr lang="en-US" sz="3600" b="1" i="1">
                            <a:latin typeface="Cambria Math" panose="02040503050406030204" pitchFamily="18" charset="0"/>
                          </a:rPr>
                        </m:ctrlPr>
                      </m:radPr>
                      <m:deg/>
                      <m:e>
                        <m:r>
                          <a:rPr lang="en-US" sz="3600" b="1" i="1">
                            <a:latin typeface="Cambria Math"/>
                          </a:rPr>
                          <m:t>𝟑𝟔</m:t>
                        </m:r>
                      </m:e>
                    </m:rad>
                    <m:r>
                      <a:rPr lang="en-US" sz="3600" b="1" i="1">
                        <a:latin typeface="Cambria Math"/>
                      </a:rPr>
                      <m:t>=−</m:t>
                    </m:r>
                    <m:r>
                      <a:rPr lang="en-US" sz="3600" b="1" i="1">
                        <a:latin typeface="Cambria Math"/>
                      </a:rPr>
                      <m:t>𝟔</m:t>
                    </m:r>
                  </m:oMath>
                </a14:m>
                <a:endParaRPr lang="en-US" sz="3600" dirty="0"/>
              </a:p>
              <a:p>
                <a:pPr marL="0" indent="0" algn="ctr">
                  <a:spcBef>
                    <a:spcPts val="0"/>
                  </a:spcBef>
                  <a:spcAft>
                    <a:spcPts val="600"/>
                  </a:spcAft>
                  <a:buNone/>
                </a:pPr>
                <a:r>
                  <a:rPr lang="en-US" sz="3600" b="1" dirty="0"/>
                  <a:t> </a:t>
                </a:r>
                <a14:m>
                  <m:oMath xmlns:m="http://schemas.openxmlformats.org/officeDocument/2006/math">
                    <m:r>
                      <a:rPr lang="en-US" sz="3600" b="1" i="1">
                        <a:latin typeface="Cambria Math"/>
                      </a:rPr>
                      <m:t>𝟔</m:t>
                    </m:r>
                    <m:r>
                      <a:rPr lang="en-US" sz="3600" b="1" i="1">
                        <a:latin typeface="Cambria Math"/>
                      </a:rPr>
                      <m:t>≠−</m:t>
                    </m:r>
                    <m:r>
                      <a:rPr lang="en-US" sz="3600" b="1" i="1">
                        <a:latin typeface="Cambria Math"/>
                      </a:rPr>
                      <m:t>𝟔</m:t>
                    </m:r>
                  </m:oMath>
                </a14:m>
                <a:endParaRPr lang="en-US" sz="3600" b="1" i="1" dirty="0">
                  <a:latin typeface="Cambria Math"/>
                </a:endParaRPr>
              </a:p>
              <a:p>
                <a:pPr marL="0" indent="0" algn="ctr">
                  <a:spcBef>
                    <a:spcPts val="0"/>
                  </a:spcBef>
                  <a:spcAft>
                    <a:spcPts val="600"/>
                  </a:spcAft>
                  <a:buNone/>
                </a:pPr>
                <a14:m>
                  <m:oMath xmlns:m="http://schemas.openxmlformats.org/officeDocument/2006/math">
                    <m:r>
                      <a:rPr lang="en-US" sz="3600" b="1" i="1">
                        <a:latin typeface="Cambria Math"/>
                      </a:rPr>
                      <m:t>𝒙</m:t>
                    </m:r>
                    <m:r>
                      <a:rPr lang="en-US" sz="3600" b="1" i="1">
                        <a:latin typeface="Cambria Math"/>
                      </a:rPr>
                      <m:t>=</m:t>
                    </m:r>
                    <m:r>
                      <a:rPr lang="en-US" sz="3600" b="1" i="1">
                        <a:latin typeface="Cambria Math"/>
                      </a:rPr>
                      <m:t>𝟔</m:t>
                    </m:r>
                  </m:oMath>
                </a14:m>
                <a:r>
                  <a:rPr lang="en-US" sz="3600" dirty="0"/>
                  <a:t>  is an extraneous solution</a:t>
                </a:r>
              </a:p>
              <a:p>
                <a:pPr marL="0" indent="0" algn="ctr">
                  <a:spcBef>
                    <a:spcPts val="0"/>
                  </a:spcBef>
                  <a:spcAft>
                    <a:spcPts val="600"/>
                  </a:spcAft>
                  <a:buNone/>
                </a:pPr>
                <a14:m>
                  <m:oMathPara xmlns:m="http://schemas.openxmlformats.org/officeDocument/2006/math">
                    <m:oMathParaPr>
                      <m:jc m:val="centerGroup"/>
                    </m:oMathParaPr>
                    <m:oMath xmlns:m="http://schemas.openxmlformats.org/officeDocument/2006/math">
                      <m:r>
                        <a:rPr lang="en-US" sz="3600" i="1">
                          <a:latin typeface="Cambria Math"/>
                        </a:rPr>
                        <m:t>∅</m:t>
                      </m:r>
                    </m:oMath>
                  </m:oMathPara>
                </a14:m>
                <a:endParaRPr lang="en-US" sz="3600" dirty="0"/>
              </a:p>
            </p:txBody>
          </p:sp>
        </mc:Choice>
        <mc:Fallback xmlns="">
          <p:sp>
            <p:nvSpPr>
              <p:cNvPr id="9" name="Content Placeholder 2"/>
              <p:cNvSpPr>
                <a:spLocks noGrp="1" noRot="1" noChangeAspect="1" noMove="1" noResize="1" noEditPoints="1" noAdjustHandles="1" noChangeArrowheads="1" noChangeShapeType="1" noTextEdit="1"/>
              </p:cNvSpPr>
              <p:nvPr>
                <p:ph idx="1"/>
              </p:nvPr>
            </p:nvSpPr>
            <p:spPr>
              <a:xfrm>
                <a:off x="228600" y="1047750"/>
                <a:ext cx="8686800" cy="3733800"/>
              </a:xfrm>
              <a:blipFill rotWithShape="1">
                <a:blip r:embed="rId2"/>
                <a:stretch>
                  <a:fillRect l="-1474" t="-3595"/>
                </a:stretch>
              </a:blipFill>
            </p:spPr>
            <p:txBody>
              <a:bodyPr/>
              <a:lstStyle/>
              <a:p>
                <a:r>
                  <a:rPr lang="en-US">
                    <a:noFill/>
                  </a:rPr>
                  <a:t> </a:t>
                </a:r>
              </a:p>
            </p:txBody>
          </p:sp>
        </mc:Fallback>
      </mc:AlternateContent>
      <p:pic>
        <p:nvPicPr>
          <p:cNvPr id="10" name="Picture 2" descr="C:\Users\nicart\Dropbox\algebra 1\Horizontal Logo (1).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767227" y="4868852"/>
            <a:ext cx="2414016" cy="30412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8031159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800" b="1" dirty="0"/>
              <a:t>Solving Radical Equations</a:t>
            </a:r>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a:xfrm>
                <a:off x="457200" y="1047750"/>
                <a:ext cx="8229600" cy="3886200"/>
              </a:xfrm>
            </p:spPr>
            <p:txBody>
              <a:bodyPr>
                <a:normAutofit/>
              </a:bodyPr>
              <a:lstStyle/>
              <a:p>
                <a:pPr marL="0" indent="0">
                  <a:buNone/>
                </a:pPr>
                <a:r>
                  <a:rPr lang="en-US" sz="2800" b="1" dirty="0"/>
                  <a:t>Sample Problem 1</a:t>
                </a:r>
                <a:r>
                  <a:rPr lang="en-US" sz="2800" dirty="0"/>
                  <a:t>: Solve the following equation.</a:t>
                </a:r>
              </a:p>
              <a:p>
                <a:pPr marL="0" indent="0">
                  <a:buNone/>
                </a:pPr>
                <a14:m>
                  <m:oMathPara xmlns:m="http://schemas.openxmlformats.org/officeDocument/2006/math">
                    <m:oMathParaPr>
                      <m:jc m:val="left"/>
                    </m:oMathParaPr>
                    <m:oMath xmlns:m="http://schemas.openxmlformats.org/officeDocument/2006/math">
                      <m:r>
                        <a:rPr lang="en-US" sz="2800" b="1" i="1" smtClean="0">
                          <a:latin typeface="Cambria Math"/>
                        </a:rPr>
                        <m:t>𝒄</m:t>
                      </m:r>
                      <m:r>
                        <a:rPr lang="en-US" sz="2800" b="1" i="1" smtClean="0">
                          <a:latin typeface="Cambria Math"/>
                        </a:rPr>
                        <m:t>.  </m:t>
                      </m:r>
                      <m:r>
                        <a:rPr lang="en-US" sz="2800" b="1" i="1">
                          <a:latin typeface="Cambria Math"/>
                        </a:rPr>
                        <m:t>𝟐</m:t>
                      </m:r>
                      <m:rad>
                        <m:radPr>
                          <m:degHide m:val="on"/>
                          <m:ctrlPr>
                            <a:rPr lang="en-US" sz="2800" b="1" i="1">
                              <a:latin typeface="Cambria Math" panose="02040503050406030204" pitchFamily="18" charset="0"/>
                            </a:rPr>
                          </m:ctrlPr>
                        </m:radPr>
                        <m:deg/>
                        <m:e>
                          <m:r>
                            <a:rPr lang="en-US" sz="2800" b="1" i="1">
                              <a:latin typeface="Cambria Math"/>
                            </a:rPr>
                            <m:t>𝒙</m:t>
                          </m:r>
                          <m:r>
                            <a:rPr lang="en-US" sz="2800" b="1" i="1">
                              <a:latin typeface="Cambria Math"/>
                            </a:rPr>
                            <m:t>−</m:t>
                          </m:r>
                          <m:r>
                            <a:rPr lang="en-US" sz="2800" b="1" i="1">
                              <a:latin typeface="Cambria Math"/>
                            </a:rPr>
                            <m:t>𝟔</m:t>
                          </m:r>
                        </m:e>
                      </m:rad>
                      <m:r>
                        <a:rPr lang="en-US" sz="2800" b="1" i="1">
                          <a:latin typeface="Cambria Math"/>
                        </a:rPr>
                        <m:t>−</m:t>
                      </m:r>
                      <m:r>
                        <a:rPr lang="en-US" sz="2800" b="1" i="1">
                          <a:latin typeface="Cambria Math"/>
                        </a:rPr>
                        <m:t>𝟑</m:t>
                      </m:r>
                      <m:r>
                        <a:rPr lang="en-US" sz="2800" b="1" i="1">
                          <a:latin typeface="Cambria Math"/>
                        </a:rPr>
                        <m:t>=</m:t>
                      </m:r>
                      <m:r>
                        <a:rPr lang="en-US" sz="2800" b="1" i="1">
                          <a:latin typeface="Cambria Math"/>
                        </a:rPr>
                        <m:t>𝟓</m:t>
                      </m:r>
                    </m:oMath>
                  </m:oMathPara>
                </a14:m>
                <a:endParaRPr lang="en-US" sz="2800" dirty="0"/>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xfrm>
                <a:off x="457200" y="1047750"/>
                <a:ext cx="8229600" cy="3886200"/>
              </a:xfrm>
              <a:blipFill rotWithShape="1">
                <a:blip r:embed="rId2"/>
                <a:stretch>
                  <a:fillRect l="-1481" t="-1413"/>
                </a:stretch>
              </a:blipFill>
            </p:spPr>
            <p:txBody>
              <a:bodyPr/>
              <a:lstStyle/>
              <a:p>
                <a:r>
                  <a:rPr lang="en-US">
                    <a:noFill/>
                  </a:rPr>
                  <a:t> </a:t>
                </a:r>
              </a:p>
            </p:txBody>
          </p:sp>
        </mc:Fallback>
      </mc:AlternateContent>
      <p:pic>
        <p:nvPicPr>
          <p:cNvPr id="4" name="Picture 2" descr="C:\Users\nicart\Dropbox\algebra 1\Horizontal Logo (1).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767227" y="4868852"/>
            <a:ext cx="2414016" cy="30412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4815954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800" b="1" dirty="0"/>
              <a:t>Solving Radical Equations</a:t>
            </a:r>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a:xfrm>
                <a:off x="457200" y="1047750"/>
                <a:ext cx="8229600" cy="3886200"/>
              </a:xfrm>
            </p:spPr>
            <p:txBody>
              <a:bodyPr>
                <a:normAutofit/>
              </a:bodyPr>
              <a:lstStyle/>
              <a:p>
                <a:pPr marL="0" indent="0">
                  <a:buNone/>
                </a:pPr>
                <a:r>
                  <a:rPr lang="en-US" sz="2800" b="1" dirty="0"/>
                  <a:t>Sample Problem 1</a:t>
                </a:r>
                <a:r>
                  <a:rPr lang="en-US" sz="2800" dirty="0"/>
                  <a:t>: Solve the following equation.</a:t>
                </a:r>
              </a:p>
              <a:p>
                <a:pPr marL="0" indent="0">
                  <a:buNone/>
                </a:pPr>
                <a14:m>
                  <m:oMathPara xmlns:m="http://schemas.openxmlformats.org/officeDocument/2006/math">
                    <m:oMathParaPr>
                      <m:jc m:val="left"/>
                    </m:oMathParaPr>
                    <m:oMath xmlns:m="http://schemas.openxmlformats.org/officeDocument/2006/math">
                      <m:r>
                        <a:rPr lang="en-US" sz="2800" b="1" i="1" smtClean="0">
                          <a:latin typeface="Cambria Math"/>
                        </a:rPr>
                        <m:t>𝒄</m:t>
                      </m:r>
                      <m:r>
                        <a:rPr lang="en-US" sz="2800" b="1" i="1" smtClean="0">
                          <a:latin typeface="Cambria Math"/>
                        </a:rPr>
                        <m:t>.</m:t>
                      </m:r>
                      <m:r>
                        <m:rPr>
                          <m:nor/>
                        </m:rPr>
                        <a:rPr lang="en-US" sz="2800" dirty="0"/>
                        <m:t>Checking</m:t>
                      </m:r>
                      <m:r>
                        <m:rPr>
                          <m:nor/>
                        </m:rPr>
                        <a:rPr lang="en-US" sz="2800" dirty="0"/>
                        <m:t> </m:t>
                      </m:r>
                      <m:r>
                        <m:rPr>
                          <m:nor/>
                        </m:rPr>
                        <a:rPr lang="en-US" sz="2800" dirty="0"/>
                        <m:t>solution</m:t>
                      </m:r>
                      <m:r>
                        <m:rPr>
                          <m:nor/>
                        </m:rPr>
                        <a:rPr lang="en-US" sz="2800" dirty="0"/>
                        <m:t>:</m:t>
                      </m:r>
                    </m:oMath>
                  </m:oMathPara>
                </a14:m>
                <a:endParaRPr lang="en-US" sz="2800" b="1" i="1" dirty="0">
                  <a:latin typeface="Cambria Math"/>
                </a:endParaRPr>
              </a:p>
              <a:p>
                <a:pPr marL="0" indent="0">
                  <a:buNone/>
                </a:pPr>
                <a14:m>
                  <m:oMathPara xmlns:m="http://schemas.openxmlformats.org/officeDocument/2006/math">
                    <m:oMathParaPr>
                      <m:jc m:val="left"/>
                    </m:oMathParaPr>
                    <m:oMath xmlns:m="http://schemas.openxmlformats.org/officeDocument/2006/math">
                      <m:r>
                        <a:rPr lang="en-US" sz="2800" b="1" i="1">
                          <a:latin typeface="Cambria Math"/>
                        </a:rPr>
                        <m:t>𝟐</m:t>
                      </m:r>
                      <m:rad>
                        <m:radPr>
                          <m:degHide m:val="on"/>
                          <m:ctrlPr>
                            <a:rPr lang="en-US" sz="2800" b="1" i="1">
                              <a:latin typeface="Cambria Math" panose="02040503050406030204" pitchFamily="18" charset="0"/>
                            </a:rPr>
                          </m:ctrlPr>
                        </m:radPr>
                        <m:deg/>
                        <m:e>
                          <m:r>
                            <a:rPr lang="en-US" sz="2800" b="1" i="1">
                              <a:latin typeface="Cambria Math"/>
                            </a:rPr>
                            <m:t>𝒙</m:t>
                          </m:r>
                          <m:r>
                            <a:rPr lang="en-US" sz="2800" b="1" i="1">
                              <a:latin typeface="Cambria Math"/>
                            </a:rPr>
                            <m:t>−</m:t>
                          </m:r>
                          <m:r>
                            <a:rPr lang="en-US" sz="2800" b="1" i="1">
                              <a:latin typeface="Cambria Math"/>
                            </a:rPr>
                            <m:t>𝟔</m:t>
                          </m:r>
                        </m:e>
                      </m:rad>
                      <m:r>
                        <a:rPr lang="en-US" sz="2800" b="1" i="1">
                          <a:latin typeface="Cambria Math"/>
                        </a:rPr>
                        <m:t>−</m:t>
                      </m:r>
                      <m:r>
                        <a:rPr lang="en-US" sz="2800" b="1" i="1">
                          <a:latin typeface="Cambria Math"/>
                        </a:rPr>
                        <m:t>𝟑</m:t>
                      </m:r>
                      <m:r>
                        <a:rPr lang="en-US" sz="2800" b="1" i="1">
                          <a:latin typeface="Cambria Math"/>
                        </a:rPr>
                        <m:t>=</m:t>
                      </m:r>
                      <m:r>
                        <a:rPr lang="en-US" sz="2800" b="1" i="1">
                          <a:latin typeface="Cambria Math"/>
                        </a:rPr>
                        <m:t>𝟓</m:t>
                      </m:r>
                    </m:oMath>
                  </m:oMathPara>
                </a14:m>
                <a:endParaRPr lang="en-US" sz="2800" dirty="0"/>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xfrm>
                <a:off x="457200" y="1047750"/>
                <a:ext cx="8229600" cy="3886200"/>
              </a:xfrm>
              <a:blipFill rotWithShape="1">
                <a:blip r:embed="rId2"/>
                <a:stretch>
                  <a:fillRect l="-1481" t="-1413"/>
                </a:stretch>
              </a:blipFill>
            </p:spPr>
            <p:txBody>
              <a:bodyPr/>
              <a:lstStyle/>
              <a:p>
                <a:r>
                  <a:rPr lang="en-US">
                    <a:noFill/>
                  </a:rPr>
                  <a:t> </a:t>
                </a:r>
              </a:p>
            </p:txBody>
          </p:sp>
        </mc:Fallback>
      </mc:AlternateContent>
      <p:pic>
        <p:nvPicPr>
          <p:cNvPr id="4" name="Picture 2" descr="C:\Users\nicart\Dropbox\algebra 1\Horizontal Logo (1).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767227" y="4868852"/>
            <a:ext cx="2414016" cy="30412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2829575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800" b="1" dirty="0"/>
              <a:t>Solving Radical Equations</a:t>
            </a:r>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a:xfrm>
                <a:off x="457200" y="1047750"/>
                <a:ext cx="8229600" cy="3886200"/>
              </a:xfrm>
            </p:spPr>
            <p:txBody>
              <a:bodyPr>
                <a:normAutofit fontScale="92500" lnSpcReduction="10000"/>
              </a:bodyPr>
              <a:lstStyle/>
              <a:p>
                <a:pPr marL="0" indent="0">
                  <a:buNone/>
                </a:pPr>
                <a:r>
                  <a:rPr lang="en-US" sz="2800" b="1" dirty="0"/>
                  <a:t>Sample Problem 1</a:t>
                </a:r>
                <a:r>
                  <a:rPr lang="en-US" sz="2800" dirty="0"/>
                  <a:t>: Solve the following equation.</a:t>
                </a:r>
              </a:p>
              <a:p>
                <a:pPr marL="0" indent="0">
                  <a:buNone/>
                </a:pPr>
                <a14:m>
                  <m:oMathPara xmlns:m="http://schemas.openxmlformats.org/officeDocument/2006/math">
                    <m:oMathParaPr>
                      <m:jc m:val="left"/>
                    </m:oMathParaPr>
                    <m:oMath xmlns:m="http://schemas.openxmlformats.org/officeDocument/2006/math">
                      <m:r>
                        <a:rPr lang="en-US" sz="2800" b="1" i="1" smtClean="0">
                          <a:latin typeface="Cambria Math"/>
                        </a:rPr>
                        <m:t>𝒄</m:t>
                      </m:r>
                      <m:r>
                        <a:rPr lang="en-US" sz="2800" b="1" i="1" smtClean="0">
                          <a:latin typeface="Cambria Math"/>
                        </a:rPr>
                        <m:t>.  </m:t>
                      </m:r>
                      <m:r>
                        <a:rPr lang="en-US" sz="2800" b="1" i="1">
                          <a:latin typeface="Cambria Math"/>
                        </a:rPr>
                        <m:t>𝟐</m:t>
                      </m:r>
                      <m:rad>
                        <m:radPr>
                          <m:degHide m:val="on"/>
                          <m:ctrlPr>
                            <a:rPr lang="en-US" sz="2800" b="1" i="1">
                              <a:latin typeface="Cambria Math" panose="02040503050406030204" pitchFamily="18" charset="0"/>
                            </a:rPr>
                          </m:ctrlPr>
                        </m:radPr>
                        <m:deg/>
                        <m:e>
                          <m:r>
                            <a:rPr lang="en-US" sz="2800" b="1" i="1">
                              <a:latin typeface="Cambria Math"/>
                            </a:rPr>
                            <m:t>𝒙</m:t>
                          </m:r>
                          <m:r>
                            <a:rPr lang="en-US" sz="2800" b="1" i="1">
                              <a:latin typeface="Cambria Math"/>
                            </a:rPr>
                            <m:t>−</m:t>
                          </m:r>
                          <m:r>
                            <a:rPr lang="en-US" sz="2800" b="1" i="1">
                              <a:latin typeface="Cambria Math"/>
                            </a:rPr>
                            <m:t>𝟔</m:t>
                          </m:r>
                        </m:e>
                      </m:rad>
                      <m:r>
                        <a:rPr lang="en-US" sz="2800" b="1" i="1">
                          <a:latin typeface="Cambria Math"/>
                        </a:rPr>
                        <m:t>−</m:t>
                      </m:r>
                      <m:r>
                        <a:rPr lang="en-US" sz="2800" b="1" i="1">
                          <a:latin typeface="Cambria Math"/>
                        </a:rPr>
                        <m:t>𝟑</m:t>
                      </m:r>
                      <m:r>
                        <a:rPr lang="en-US" sz="2800" b="1" i="1">
                          <a:latin typeface="Cambria Math"/>
                        </a:rPr>
                        <m:t>=</m:t>
                      </m:r>
                      <m:r>
                        <a:rPr lang="en-US" sz="2800" b="1" i="1">
                          <a:latin typeface="Cambria Math"/>
                        </a:rPr>
                        <m:t>𝟓</m:t>
                      </m:r>
                    </m:oMath>
                  </m:oMathPara>
                </a14:m>
                <a:endParaRPr lang="en-US" sz="2800" b="1" dirty="0"/>
              </a:p>
              <a:p>
                <a:pPr marL="0" indent="0">
                  <a:buNone/>
                </a:pPr>
                <a:r>
                  <a:rPr lang="en-US" sz="2800" b="1" dirty="0"/>
                  <a:t>     </a:t>
                </a:r>
                <a14:m>
                  <m:oMath xmlns:m="http://schemas.openxmlformats.org/officeDocument/2006/math">
                    <m:r>
                      <a:rPr lang="en-US" sz="2800" b="1" i="1">
                        <a:latin typeface="Cambria Math"/>
                      </a:rPr>
                      <m:t>𝟐</m:t>
                    </m:r>
                    <m:rad>
                      <m:radPr>
                        <m:degHide m:val="on"/>
                        <m:ctrlPr>
                          <a:rPr lang="en-US" sz="2800" b="1" i="1">
                            <a:latin typeface="Cambria Math" panose="02040503050406030204" pitchFamily="18" charset="0"/>
                          </a:rPr>
                        </m:ctrlPr>
                      </m:radPr>
                      <m:deg/>
                      <m:e>
                        <m:r>
                          <a:rPr lang="en-US" sz="2800" b="1" i="1">
                            <a:latin typeface="Cambria Math"/>
                          </a:rPr>
                          <m:t>𝒙</m:t>
                        </m:r>
                        <m:r>
                          <a:rPr lang="en-US" sz="2800" b="1" i="1">
                            <a:latin typeface="Cambria Math"/>
                          </a:rPr>
                          <m:t>−</m:t>
                        </m:r>
                        <m:r>
                          <a:rPr lang="en-US" sz="2800" b="1" i="1">
                            <a:latin typeface="Cambria Math"/>
                          </a:rPr>
                          <m:t>𝟔</m:t>
                        </m:r>
                      </m:e>
                    </m:rad>
                    <m:r>
                      <a:rPr lang="en-US" sz="2800" b="1" i="1">
                        <a:latin typeface="Cambria Math"/>
                      </a:rPr>
                      <m:t>=</m:t>
                    </m:r>
                    <m:r>
                      <a:rPr lang="en-US" sz="2800" b="1">
                        <a:latin typeface="Cambria Math"/>
                      </a:rPr>
                      <m:t>𝟖</m:t>
                    </m:r>
                  </m:oMath>
                </a14:m>
                <a:r>
                  <a:rPr lang="en-US" sz="2800" b="1" dirty="0"/>
                  <a:t>                      </a:t>
                </a:r>
              </a:p>
              <a:p>
                <a:pPr marL="0" indent="0">
                  <a:buNone/>
                </a:pPr>
                <a:r>
                  <a:rPr lang="en-US" sz="2800" b="1" dirty="0"/>
                  <a:t>    </a:t>
                </a:r>
                <a14:m>
                  <m:oMath xmlns:m="http://schemas.openxmlformats.org/officeDocument/2006/math">
                    <m:sSup>
                      <m:sSupPr>
                        <m:ctrlPr>
                          <a:rPr lang="en-US" sz="2800" b="1" i="1">
                            <a:latin typeface="Cambria Math" panose="02040503050406030204" pitchFamily="18" charset="0"/>
                          </a:rPr>
                        </m:ctrlPr>
                      </m:sSupPr>
                      <m:e>
                        <m:eqArr>
                          <m:eqArrPr>
                            <m:ctrlPr>
                              <a:rPr lang="en-US" sz="2800" b="1" i="1">
                                <a:latin typeface="Cambria Math" panose="02040503050406030204" pitchFamily="18" charset="0"/>
                              </a:rPr>
                            </m:ctrlPr>
                          </m:eqArrPr>
                          <m:e>
                            <m:r>
                              <a:rPr lang="en-US" sz="2800" b="1" i="1">
                                <a:latin typeface="Cambria Math"/>
                              </a:rPr>
                              <m:t>    </m:t>
                            </m:r>
                          </m:e>
                          <m:e>
                            <m:d>
                              <m:dPr>
                                <m:ctrlPr>
                                  <a:rPr lang="en-US" sz="2800" b="1" i="1">
                                    <a:latin typeface="Cambria Math" panose="02040503050406030204" pitchFamily="18" charset="0"/>
                                  </a:rPr>
                                </m:ctrlPr>
                              </m:dPr>
                              <m:e>
                                <m:r>
                                  <a:rPr lang="en-US" sz="2800" b="1" i="1">
                                    <a:latin typeface="Cambria Math"/>
                                  </a:rPr>
                                  <m:t>𝟐</m:t>
                                </m:r>
                                <m:rad>
                                  <m:radPr>
                                    <m:degHide m:val="on"/>
                                    <m:ctrlPr>
                                      <a:rPr lang="en-US" sz="2800" b="1" i="1">
                                        <a:latin typeface="Cambria Math" panose="02040503050406030204" pitchFamily="18" charset="0"/>
                                      </a:rPr>
                                    </m:ctrlPr>
                                  </m:radPr>
                                  <m:deg/>
                                  <m:e>
                                    <m:r>
                                      <a:rPr lang="en-US" sz="2800" b="1" i="1">
                                        <a:latin typeface="Cambria Math"/>
                                      </a:rPr>
                                      <m:t>𝒙</m:t>
                                    </m:r>
                                    <m:r>
                                      <a:rPr lang="en-US" sz="2800" b="1" i="1">
                                        <a:latin typeface="Cambria Math"/>
                                      </a:rPr>
                                      <m:t>−</m:t>
                                    </m:r>
                                    <m:r>
                                      <a:rPr lang="en-US" sz="2800" b="1" i="1">
                                        <a:latin typeface="Cambria Math"/>
                                      </a:rPr>
                                      <m:t>𝟔</m:t>
                                    </m:r>
                                  </m:e>
                                </m:rad>
                              </m:e>
                            </m:d>
                          </m:e>
                        </m:eqArr>
                      </m:e>
                      <m:sup>
                        <m:r>
                          <a:rPr lang="en-US" sz="2800" b="1" i="1">
                            <a:latin typeface="Cambria Math"/>
                          </a:rPr>
                          <m:t>𝟐</m:t>
                        </m:r>
                      </m:sup>
                    </m:sSup>
                    <m:r>
                      <a:rPr lang="en-US" sz="2800" b="1" i="1">
                        <a:latin typeface="Cambria Math"/>
                      </a:rPr>
                      <m:t>=</m:t>
                    </m:r>
                    <m:sSup>
                      <m:sSupPr>
                        <m:ctrlPr>
                          <a:rPr lang="en-US" sz="2800" b="1" i="1">
                            <a:latin typeface="Cambria Math" panose="02040503050406030204" pitchFamily="18" charset="0"/>
                          </a:rPr>
                        </m:ctrlPr>
                      </m:sSupPr>
                      <m:e>
                        <m:r>
                          <a:rPr lang="en-US" sz="2800" b="1" i="1">
                            <a:latin typeface="Cambria Math"/>
                          </a:rPr>
                          <m:t>𝟖</m:t>
                        </m:r>
                      </m:e>
                      <m:sup>
                        <m:r>
                          <a:rPr lang="en-US" sz="2800" b="1" i="1">
                            <a:latin typeface="Cambria Math"/>
                          </a:rPr>
                          <m:t>𝟐</m:t>
                        </m:r>
                      </m:sup>
                    </m:sSup>
                  </m:oMath>
                </a14:m>
                <a:r>
                  <a:rPr lang="en-US" sz="2800" b="1" dirty="0"/>
                  <a:t> </a:t>
                </a:r>
                <a:endParaRPr lang="en-US" sz="2800" b="1" i="1" dirty="0">
                  <a:latin typeface="Cambria Math"/>
                </a:endParaRPr>
              </a:p>
              <a:p>
                <a:pPr marL="0" indent="0">
                  <a:buNone/>
                </a:pPr>
                <a14:m>
                  <m:oMathPara xmlns:m="http://schemas.openxmlformats.org/officeDocument/2006/math">
                    <m:oMathParaPr>
                      <m:jc m:val="left"/>
                    </m:oMathParaPr>
                    <m:oMath xmlns:m="http://schemas.openxmlformats.org/officeDocument/2006/math">
                      <m:r>
                        <a:rPr lang="en-US" sz="2800" b="1" i="1" smtClean="0">
                          <a:latin typeface="Cambria Math"/>
                        </a:rPr>
                        <m:t>    </m:t>
                      </m:r>
                      <m:r>
                        <a:rPr lang="en-US" sz="2800" b="1" i="1">
                          <a:latin typeface="Cambria Math"/>
                        </a:rPr>
                        <m:t>𝟒</m:t>
                      </m:r>
                      <m:d>
                        <m:dPr>
                          <m:ctrlPr>
                            <a:rPr lang="en-US" sz="2800" b="1" i="1">
                              <a:latin typeface="Cambria Math" panose="02040503050406030204" pitchFamily="18" charset="0"/>
                            </a:rPr>
                          </m:ctrlPr>
                        </m:dPr>
                        <m:e>
                          <m:r>
                            <a:rPr lang="en-US" sz="2800" b="1" i="1">
                              <a:latin typeface="Cambria Math"/>
                            </a:rPr>
                            <m:t>𝒙</m:t>
                          </m:r>
                          <m:r>
                            <a:rPr lang="en-US" sz="2800" b="1" i="1">
                              <a:latin typeface="Cambria Math"/>
                            </a:rPr>
                            <m:t>−</m:t>
                          </m:r>
                          <m:r>
                            <a:rPr lang="en-US" sz="2800" b="1" i="1">
                              <a:latin typeface="Cambria Math"/>
                            </a:rPr>
                            <m:t>𝟔</m:t>
                          </m:r>
                        </m:e>
                      </m:d>
                      <m:r>
                        <a:rPr lang="en-US" sz="2800" b="1" i="1">
                          <a:latin typeface="Cambria Math"/>
                        </a:rPr>
                        <m:t>=</m:t>
                      </m:r>
                      <m:r>
                        <a:rPr lang="en-US" sz="2800" b="1" i="1" smtClean="0">
                          <a:latin typeface="Cambria Math"/>
                        </a:rPr>
                        <m:t>𝟔</m:t>
                      </m:r>
                      <m:r>
                        <a:rPr lang="en-US" sz="2800" b="1">
                          <a:latin typeface="Cambria Math"/>
                        </a:rPr>
                        <m:t>𝟒</m:t>
                      </m:r>
                      <m:r>
                        <a:rPr lang="en-US" sz="2800" b="1">
                          <a:latin typeface="Cambria Math"/>
                        </a:rPr>
                        <m:t> </m:t>
                      </m:r>
                    </m:oMath>
                  </m:oMathPara>
                </a14:m>
                <a:endParaRPr lang="en-US" sz="2800" b="1" dirty="0">
                  <a:latin typeface="Cambria Math"/>
                </a:endParaRPr>
              </a:p>
              <a:p>
                <a:pPr marL="0" indent="0">
                  <a:buNone/>
                </a:pPr>
                <a:r>
                  <a:rPr lang="en-US" sz="2800" b="1" dirty="0"/>
                  <a:t>    </a:t>
                </a:r>
                <a14:m>
                  <m:oMath xmlns:m="http://schemas.openxmlformats.org/officeDocument/2006/math">
                    <m:r>
                      <a:rPr lang="en-US" sz="2800" b="1" i="1">
                        <a:latin typeface="Cambria Math"/>
                      </a:rPr>
                      <m:t>𝟒</m:t>
                    </m:r>
                    <m:r>
                      <a:rPr lang="en-US" sz="2800" b="1" i="1">
                        <a:latin typeface="Cambria Math"/>
                      </a:rPr>
                      <m:t>𝒙</m:t>
                    </m:r>
                    <m:r>
                      <a:rPr lang="en-US" sz="2800" b="1" i="1">
                        <a:latin typeface="Cambria Math"/>
                      </a:rPr>
                      <m:t>−</m:t>
                    </m:r>
                    <m:r>
                      <a:rPr lang="en-US" sz="2800" b="1" i="1">
                        <a:latin typeface="Cambria Math"/>
                      </a:rPr>
                      <m:t>𝟐𝟒</m:t>
                    </m:r>
                    <m:r>
                      <a:rPr lang="en-US" sz="2800" b="1" i="1">
                        <a:latin typeface="Cambria Math"/>
                      </a:rPr>
                      <m:t>=</m:t>
                    </m:r>
                    <m:r>
                      <a:rPr lang="en-US" sz="2800" b="1" i="1">
                        <a:latin typeface="Cambria Math"/>
                      </a:rPr>
                      <m:t>𝟔</m:t>
                    </m:r>
                    <m:r>
                      <a:rPr lang="en-US" sz="2800" b="1">
                        <a:latin typeface="Cambria Math"/>
                      </a:rPr>
                      <m:t>𝟒</m:t>
                    </m:r>
                  </m:oMath>
                </a14:m>
                <a:r>
                  <a:rPr lang="en-US" sz="2800" b="1" dirty="0"/>
                  <a:t> </a:t>
                </a:r>
                <a:endParaRPr lang="en-US" sz="2800" b="1" i="1" dirty="0">
                  <a:latin typeface="Cambria Math"/>
                </a:endParaRPr>
              </a:p>
              <a:p>
                <a:pPr marL="0" indent="0">
                  <a:buNone/>
                </a:pPr>
                <a:r>
                  <a:rPr lang="en-US" sz="2800" b="1" dirty="0"/>
                  <a:t>    </a:t>
                </a:r>
                <a14:m>
                  <m:oMath xmlns:m="http://schemas.openxmlformats.org/officeDocument/2006/math">
                    <m:r>
                      <a:rPr lang="en-US" sz="2800" b="1" i="1">
                        <a:latin typeface="Cambria Math"/>
                      </a:rPr>
                      <m:t>𝟒</m:t>
                    </m:r>
                    <m:r>
                      <a:rPr lang="en-US" sz="2800" b="1" i="1">
                        <a:latin typeface="Cambria Math"/>
                      </a:rPr>
                      <m:t>𝒙</m:t>
                    </m:r>
                    <m:r>
                      <a:rPr lang="en-US" sz="2800" b="1" i="1">
                        <a:latin typeface="Cambria Math"/>
                      </a:rPr>
                      <m:t>=</m:t>
                    </m:r>
                    <m:r>
                      <a:rPr lang="en-US" sz="2800" b="1" i="1" smtClean="0">
                        <a:latin typeface="Cambria Math"/>
                      </a:rPr>
                      <m:t>𝟖</m:t>
                    </m:r>
                    <m:r>
                      <a:rPr lang="en-US" sz="2800" b="1" i="1">
                        <a:latin typeface="Cambria Math"/>
                      </a:rPr>
                      <m:t>𝟖</m:t>
                    </m:r>
                  </m:oMath>
                </a14:m>
                <a:endParaRPr lang="en-US" sz="2800" b="1" dirty="0"/>
              </a:p>
              <a:p>
                <a:pPr marL="0" indent="0">
                  <a:buNone/>
                </a:pPr>
                <a14:m>
                  <m:oMathPara xmlns:m="http://schemas.openxmlformats.org/officeDocument/2006/math">
                    <m:oMathParaPr>
                      <m:jc m:val="left"/>
                    </m:oMathParaPr>
                    <m:oMath xmlns:m="http://schemas.openxmlformats.org/officeDocument/2006/math">
                      <m:r>
                        <a:rPr lang="en-US" sz="2800" b="1" i="1">
                          <a:latin typeface="Cambria Math"/>
                        </a:rPr>
                        <m:t>      </m:t>
                      </m:r>
                      <m:r>
                        <a:rPr lang="en-US" sz="2800" b="1" i="1">
                          <a:latin typeface="Cambria Math"/>
                        </a:rPr>
                        <m:t>𝒙</m:t>
                      </m:r>
                      <m:r>
                        <a:rPr lang="en-US" sz="2800" b="1" i="1">
                          <a:latin typeface="Cambria Math"/>
                        </a:rPr>
                        <m:t>=</m:t>
                      </m:r>
                      <m:r>
                        <a:rPr lang="en-US" sz="2800" b="1" i="1">
                          <a:latin typeface="Cambria Math"/>
                        </a:rPr>
                        <m:t>𝟐</m:t>
                      </m:r>
                      <m:r>
                        <a:rPr lang="en-US" sz="2800" b="1" i="0" smtClean="0">
                          <a:latin typeface="Cambria Math"/>
                        </a:rPr>
                        <m:t>𝟐</m:t>
                      </m:r>
                    </m:oMath>
                  </m:oMathPara>
                </a14:m>
                <a:endParaRPr lang="en-US" sz="2800" b="1" dirty="0"/>
              </a:p>
              <a:p>
                <a:pPr marL="0" indent="0">
                  <a:buNone/>
                </a:pPr>
                <a:endParaRPr lang="en-US" sz="2800" dirty="0"/>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xfrm>
                <a:off x="457200" y="1047750"/>
                <a:ext cx="8229600" cy="3886200"/>
              </a:xfrm>
              <a:blipFill rotWithShape="1">
                <a:blip r:embed="rId2"/>
                <a:stretch>
                  <a:fillRect l="-1259" t="-2355" b="-12088"/>
                </a:stretch>
              </a:blipFill>
            </p:spPr>
            <p:txBody>
              <a:bodyPr/>
              <a:lstStyle/>
              <a:p>
                <a:r>
                  <a:rPr lang="en-US">
                    <a:noFill/>
                  </a:rPr>
                  <a:t> </a:t>
                </a:r>
              </a:p>
            </p:txBody>
          </p:sp>
        </mc:Fallback>
      </mc:AlternateContent>
      <p:pic>
        <p:nvPicPr>
          <p:cNvPr id="4" name="Picture 2" descr="C:\Users\nicart\Dropbox\algebra 1\Horizontal Logo (1).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767227" y="4868852"/>
            <a:ext cx="2414016" cy="30412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0889801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800" b="1" dirty="0"/>
              <a:t>Solving Radical Equations</a:t>
            </a:r>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a:xfrm>
                <a:off x="457200" y="1047750"/>
                <a:ext cx="8229600" cy="3886200"/>
              </a:xfrm>
            </p:spPr>
            <p:txBody>
              <a:bodyPr>
                <a:normAutofit fontScale="92500" lnSpcReduction="10000"/>
              </a:bodyPr>
              <a:lstStyle/>
              <a:p>
                <a:pPr marL="0" indent="0">
                  <a:buNone/>
                </a:pPr>
                <a:r>
                  <a:rPr lang="en-US" sz="2800" b="1" dirty="0"/>
                  <a:t>Sample Problem 1</a:t>
                </a:r>
                <a:r>
                  <a:rPr lang="en-US" sz="2800" dirty="0"/>
                  <a:t>: Solve the following equation.</a:t>
                </a:r>
              </a:p>
              <a:p>
                <a:pPr marL="0" indent="0">
                  <a:buNone/>
                </a:pPr>
                <a14:m>
                  <m:oMath xmlns:m="http://schemas.openxmlformats.org/officeDocument/2006/math">
                    <m:r>
                      <a:rPr lang="en-US" sz="2800" b="1" i="1" smtClean="0">
                        <a:latin typeface="Cambria Math"/>
                      </a:rPr>
                      <m:t>𝒄</m:t>
                    </m:r>
                    <m:r>
                      <a:rPr lang="en-US" sz="2800" b="1" i="1" smtClean="0">
                        <a:latin typeface="Cambria Math"/>
                      </a:rPr>
                      <m:t>.</m:t>
                    </m:r>
                    <m:r>
                      <m:rPr>
                        <m:nor/>
                      </m:rPr>
                      <a:rPr lang="en-US" sz="2800" dirty="0"/>
                      <m:t>Checking</m:t>
                    </m:r>
                    <m:r>
                      <m:rPr>
                        <m:nor/>
                      </m:rPr>
                      <a:rPr lang="en-US" sz="2800" dirty="0"/>
                      <m:t> </m:t>
                    </m:r>
                    <m:r>
                      <m:rPr>
                        <m:nor/>
                      </m:rPr>
                      <a:rPr lang="en-US" sz="2800" dirty="0"/>
                      <m:t>solution</m:t>
                    </m:r>
                    <m:r>
                      <m:rPr>
                        <m:nor/>
                      </m:rPr>
                      <a:rPr lang="en-US" sz="2800" dirty="0"/>
                      <m:t>:</m:t>
                    </m:r>
                  </m:oMath>
                </a14:m>
                <a:r>
                  <a:rPr lang="en-US" sz="2800" b="1" dirty="0"/>
                  <a:t> </a:t>
                </a:r>
                <a14:m>
                  <m:oMath xmlns:m="http://schemas.openxmlformats.org/officeDocument/2006/math">
                    <m:r>
                      <a:rPr lang="en-US" sz="2800" b="1" i="1">
                        <a:latin typeface="Cambria Math"/>
                      </a:rPr>
                      <m:t>𝒙</m:t>
                    </m:r>
                    <m:r>
                      <a:rPr lang="en-US" sz="2800" b="1" i="1">
                        <a:latin typeface="Cambria Math"/>
                      </a:rPr>
                      <m:t>=</m:t>
                    </m:r>
                    <m:r>
                      <a:rPr lang="en-US" sz="2800" b="1" i="1">
                        <a:latin typeface="Cambria Math"/>
                      </a:rPr>
                      <m:t>𝟐𝟐</m:t>
                    </m:r>
                  </m:oMath>
                </a14:m>
                <a:r>
                  <a:rPr lang="en-US" sz="2800" dirty="0"/>
                  <a:t> </a:t>
                </a:r>
                <a:endParaRPr lang="en-US" sz="2800" b="1" i="1" dirty="0">
                  <a:latin typeface="Cambria Math"/>
                </a:endParaRPr>
              </a:p>
              <a:p>
                <a:pPr marL="0" indent="0" algn="ctr">
                  <a:buNone/>
                </a:pPr>
                <a14:m>
                  <m:oMathPara xmlns:m="http://schemas.openxmlformats.org/officeDocument/2006/math">
                    <m:oMathParaPr>
                      <m:jc m:val="centerGroup"/>
                    </m:oMathParaPr>
                    <m:oMath xmlns:m="http://schemas.openxmlformats.org/officeDocument/2006/math">
                      <m:r>
                        <a:rPr lang="en-US" sz="2800" b="1" i="1">
                          <a:latin typeface="Cambria Math"/>
                        </a:rPr>
                        <m:t>𝟐</m:t>
                      </m:r>
                      <m:rad>
                        <m:radPr>
                          <m:degHide m:val="on"/>
                          <m:ctrlPr>
                            <a:rPr lang="en-US" sz="2800" b="1" i="1">
                              <a:latin typeface="Cambria Math" panose="02040503050406030204" pitchFamily="18" charset="0"/>
                            </a:rPr>
                          </m:ctrlPr>
                        </m:radPr>
                        <m:deg/>
                        <m:e>
                          <m:r>
                            <a:rPr lang="en-US" sz="2800" b="1" i="1">
                              <a:latin typeface="Cambria Math"/>
                            </a:rPr>
                            <m:t>𝒙</m:t>
                          </m:r>
                          <m:r>
                            <a:rPr lang="en-US" sz="2800" b="1" i="1">
                              <a:latin typeface="Cambria Math"/>
                            </a:rPr>
                            <m:t>−</m:t>
                          </m:r>
                          <m:r>
                            <a:rPr lang="en-US" sz="2800" b="1" i="1">
                              <a:latin typeface="Cambria Math"/>
                            </a:rPr>
                            <m:t>𝟔</m:t>
                          </m:r>
                        </m:e>
                      </m:rad>
                      <m:r>
                        <a:rPr lang="en-US" sz="2800" b="1" i="1">
                          <a:latin typeface="Cambria Math"/>
                        </a:rPr>
                        <m:t>−</m:t>
                      </m:r>
                      <m:r>
                        <a:rPr lang="en-US" sz="2800" b="1" i="1">
                          <a:latin typeface="Cambria Math"/>
                        </a:rPr>
                        <m:t>𝟑</m:t>
                      </m:r>
                      <m:r>
                        <a:rPr lang="en-US" sz="2800" b="1" i="1">
                          <a:latin typeface="Cambria Math"/>
                        </a:rPr>
                        <m:t>=</m:t>
                      </m:r>
                      <m:r>
                        <a:rPr lang="en-US" sz="2800" b="1" i="1">
                          <a:latin typeface="Cambria Math"/>
                        </a:rPr>
                        <m:t>𝟓</m:t>
                      </m:r>
                    </m:oMath>
                  </m:oMathPara>
                </a14:m>
                <a:endParaRPr lang="en-US" sz="2800" dirty="0"/>
              </a:p>
              <a:p>
                <a:pPr marL="0" indent="0" algn="ctr">
                  <a:buNone/>
                </a:pPr>
                <a:r>
                  <a:rPr lang="en-US" sz="2800" b="1" dirty="0"/>
                  <a:t>  </a:t>
                </a:r>
                <a14:m>
                  <m:oMath xmlns:m="http://schemas.openxmlformats.org/officeDocument/2006/math">
                    <m:r>
                      <a:rPr lang="en-US" sz="2800" b="1" i="1">
                        <a:latin typeface="Cambria Math"/>
                      </a:rPr>
                      <m:t>𝟐</m:t>
                    </m:r>
                    <m:rad>
                      <m:radPr>
                        <m:degHide m:val="on"/>
                        <m:ctrlPr>
                          <a:rPr lang="en-US" sz="2800" b="1" i="1">
                            <a:latin typeface="Cambria Math" panose="02040503050406030204" pitchFamily="18" charset="0"/>
                          </a:rPr>
                        </m:ctrlPr>
                      </m:radPr>
                      <m:deg/>
                      <m:e>
                        <m:r>
                          <a:rPr lang="en-US" sz="2800" b="1" i="1">
                            <a:latin typeface="Cambria Math"/>
                          </a:rPr>
                          <m:t>𝟐𝟐</m:t>
                        </m:r>
                        <m:r>
                          <a:rPr lang="en-US" sz="2800" b="1" i="1">
                            <a:latin typeface="Cambria Math"/>
                          </a:rPr>
                          <m:t>−</m:t>
                        </m:r>
                        <m:r>
                          <a:rPr lang="en-US" sz="2800" b="1" i="1">
                            <a:latin typeface="Cambria Math"/>
                          </a:rPr>
                          <m:t>𝟔</m:t>
                        </m:r>
                      </m:e>
                    </m:rad>
                    <m:r>
                      <a:rPr lang="en-US" sz="2800" b="1" i="1">
                        <a:latin typeface="Cambria Math"/>
                      </a:rPr>
                      <m:t>−</m:t>
                    </m:r>
                    <m:r>
                      <a:rPr lang="en-US" sz="2800" b="1" i="1">
                        <a:latin typeface="Cambria Math"/>
                      </a:rPr>
                      <m:t>𝟑</m:t>
                    </m:r>
                    <m:r>
                      <a:rPr lang="en-US" sz="2800" b="1" i="1">
                        <a:latin typeface="Cambria Math"/>
                      </a:rPr>
                      <m:t>=</m:t>
                    </m:r>
                    <m:r>
                      <a:rPr lang="en-US" sz="2800" b="1" i="1">
                        <a:latin typeface="Cambria Math"/>
                      </a:rPr>
                      <m:t>𝟓</m:t>
                    </m:r>
                  </m:oMath>
                </a14:m>
                <a:endParaRPr lang="en-US" sz="2800" b="1" dirty="0"/>
              </a:p>
              <a:p>
                <a:pPr marL="0" indent="0">
                  <a:buNone/>
                </a:pPr>
                <a14:m>
                  <m:oMathPara xmlns:m="http://schemas.openxmlformats.org/officeDocument/2006/math">
                    <m:oMathParaPr>
                      <m:jc m:val="center"/>
                    </m:oMathParaPr>
                    <m:oMath xmlns:m="http://schemas.openxmlformats.org/officeDocument/2006/math">
                      <m:r>
                        <a:rPr lang="en-US" sz="2800" b="1" i="1">
                          <a:latin typeface="Cambria Math"/>
                        </a:rPr>
                        <m:t>𝟐</m:t>
                      </m:r>
                      <m:rad>
                        <m:radPr>
                          <m:degHide m:val="on"/>
                          <m:ctrlPr>
                            <a:rPr lang="en-US" sz="2800" b="1" i="1">
                              <a:latin typeface="Cambria Math" panose="02040503050406030204" pitchFamily="18" charset="0"/>
                            </a:rPr>
                          </m:ctrlPr>
                        </m:radPr>
                        <m:deg/>
                        <m:e>
                          <m:r>
                            <a:rPr lang="en-US" sz="2800" b="1" i="1">
                              <a:latin typeface="Cambria Math"/>
                            </a:rPr>
                            <m:t>𝟏𝟔</m:t>
                          </m:r>
                        </m:e>
                      </m:rad>
                      <m:r>
                        <a:rPr lang="en-US" sz="2800" b="1" i="1">
                          <a:latin typeface="Cambria Math"/>
                        </a:rPr>
                        <m:t>−</m:t>
                      </m:r>
                      <m:r>
                        <a:rPr lang="en-US" sz="2800" b="1" i="1">
                          <a:latin typeface="Cambria Math"/>
                        </a:rPr>
                        <m:t>𝟑</m:t>
                      </m:r>
                      <m:r>
                        <a:rPr lang="en-US" sz="2800" b="1" i="1">
                          <a:latin typeface="Cambria Math"/>
                        </a:rPr>
                        <m:t>=</m:t>
                      </m:r>
                      <m:r>
                        <a:rPr lang="en-US" sz="2800" b="1">
                          <a:latin typeface="Cambria Math"/>
                        </a:rPr>
                        <m:t>𝟓</m:t>
                      </m:r>
                    </m:oMath>
                  </m:oMathPara>
                </a14:m>
                <a:endParaRPr lang="en-US" sz="2800" b="1" dirty="0"/>
              </a:p>
              <a:p>
                <a:pPr marL="0" indent="0">
                  <a:buNone/>
                </a:pPr>
                <a14:m>
                  <m:oMathPara xmlns:m="http://schemas.openxmlformats.org/officeDocument/2006/math">
                    <m:oMathParaPr>
                      <m:jc m:val="center"/>
                    </m:oMathParaPr>
                    <m:oMath xmlns:m="http://schemas.openxmlformats.org/officeDocument/2006/math">
                      <m:r>
                        <a:rPr lang="en-US" sz="2800" b="1" i="1">
                          <a:latin typeface="Cambria Math"/>
                        </a:rPr>
                        <m:t>𝟖</m:t>
                      </m:r>
                      <m:r>
                        <a:rPr lang="en-US" sz="2800" b="1" i="1">
                          <a:latin typeface="Cambria Math"/>
                        </a:rPr>
                        <m:t>−</m:t>
                      </m:r>
                      <m:r>
                        <a:rPr lang="en-US" sz="2800" b="1" i="1">
                          <a:latin typeface="Cambria Math"/>
                        </a:rPr>
                        <m:t>𝟑</m:t>
                      </m:r>
                      <m:r>
                        <a:rPr lang="en-US" sz="2800" b="1" i="1">
                          <a:latin typeface="Cambria Math"/>
                        </a:rPr>
                        <m:t>=</m:t>
                      </m:r>
                      <m:r>
                        <a:rPr lang="en-US" sz="2800" b="1">
                          <a:latin typeface="Cambria Math"/>
                        </a:rPr>
                        <m:t>𝟓</m:t>
                      </m:r>
                    </m:oMath>
                  </m:oMathPara>
                </a14:m>
                <a:endParaRPr lang="en-US" sz="2800" b="1" dirty="0"/>
              </a:p>
              <a:p>
                <a:pPr marL="0" indent="0">
                  <a:buNone/>
                </a:pPr>
                <a14:m>
                  <m:oMathPara xmlns:m="http://schemas.openxmlformats.org/officeDocument/2006/math">
                    <m:oMathParaPr>
                      <m:jc m:val="center"/>
                    </m:oMathParaPr>
                    <m:oMath xmlns:m="http://schemas.openxmlformats.org/officeDocument/2006/math">
                      <m:r>
                        <a:rPr lang="en-US" sz="2800" b="1" i="1">
                          <a:latin typeface="Cambria Math"/>
                        </a:rPr>
                        <m:t>𝟓</m:t>
                      </m:r>
                      <m:r>
                        <a:rPr lang="en-US" sz="2800" b="1" i="1">
                          <a:latin typeface="Cambria Math"/>
                        </a:rPr>
                        <m:t>=</m:t>
                      </m:r>
                      <m:r>
                        <a:rPr lang="en-US" sz="2800" b="1" i="1">
                          <a:latin typeface="Cambria Math"/>
                        </a:rPr>
                        <m:t>𝟓</m:t>
                      </m:r>
                    </m:oMath>
                  </m:oMathPara>
                </a14:m>
                <a:endParaRPr lang="en-US" sz="2800" b="1" dirty="0"/>
              </a:p>
              <a:p>
                <a:pPr marL="0" indent="0" algn="ctr">
                  <a:buNone/>
                </a:pPr>
                <a14:m>
                  <m:oMath xmlns:m="http://schemas.openxmlformats.org/officeDocument/2006/math">
                    <m:r>
                      <a:rPr lang="en-US" sz="2800" b="1" i="1">
                        <a:latin typeface="Cambria Math"/>
                      </a:rPr>
                      <m:t>𝒙</m:t>
                    </m:r>
                    <m:r>
                      <a:rPr lang="en-US" sz="2800" b="1" i="1">
                        <a:latin typeface="Cambria Math"/>
                      </a:rPr>
                      <m:t>=</m:t>
                    </m:r>
                    <m:r>
                      <a:rPr lang="en-US" sz="2800" b="1" i="1">
                        <a:latin typeface="Cambria Math"/>
                      </a:rPr>
                      <m:t>𝟐𝟐</m:t>
                    </m:r>
                  </m:oMath>
                </a14:m>
                <a:r>
                  <a:rPr lang="en-US" sz="2800" dirty="0"/>
                  <a:t>   is a solution </a:t>
                </a:r>
                <a:endParaRPr lang="en-US" sz="2800" b="1" dirty="0"/>
              </a:p>
              <a:p>
                <a:pPr marL="0" indent="0">
                  <a:buNone/>
                </a:pPr>
                <a14:m>
                  <m:oMathPara xmlns:m="http://schemas.openxmlformats.org/officeDocument/2006/math">
                    <m:oMathParaPr>
                      <m:jc m:val="centerGroup"/>
                    </m:oMathParaPr>
                    <m:oMath xmlns:m="http://schemas.openxmlformats.org/officeDocument/2006/math">
                      <m:r>
                        <a:rPr lang="en-US" sz="2800" b="1" i="1">
                          <a:latin typeface="Cambria Math"/>
                        </a:rPr>
                        <m:t>      {</m:t>
                      </m:r>
                      <m:r>
                        <a:rPr lang="en-US" sz="2800" b="1" i="1">
                          <a:latin typeface="Cambria Math"/>
                        </a:rPr>
                        <m:t>𝟐𝟐</m:t>
                      </m:r>
                      <m:r>
                        <a:rPr lang="en-US" sz="2800" b="1" i="1">
                          <a:latin typeface="Cambria Math"/>
                        </a:rPr>
                        <m:t>}</m:t>
                      </m:r>
                    </m:oMath>
                  </m:oMathPara>
                </a14:m>
                <a:endParaRPr lang="en-US" sz="2800" b="1" dirty="0"/>
              </a:p>
              <a:p>
                <a:pPr marL="0" indent="0">
                  <a:buNone/>
                </a:pPr>
                <a:endParaRPr lang="en-US" sz="2800" dirty="0"/>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xfrm>
                <a:off x="457200" y="1047750"/>
                <a:ext cx="8229600" cy="3886200"/>
              </a:xfrm>
              <a:blipFill rotWithShape="1">
                <a:blip r:embed="rId2"/>
                <a:stretch>
                  <a:fillRect l="-1259" t="-2355" b="-14757"/>
                </a:stretch>
              </a:blipFill>
            </p:spPr>
            <p:txBody>
              <a:bodyPr/>
              <a:lstStyle/>
              <a:p>
                <a:r>
                  <a:rPr lang="en-US">
                    <a:noFill/>
                  </a:rPr>
                  <a:t> </a:t>
                </a:r>
              </a:p>
            </p:txBody>
          </p:sp>
        </mc:Fallback>
      </mc:AlternateContent>
      <p:pic>
        <p:nvPicPr>
          <p:cNvPr id="4" name="Picture 2" descr="C:\Users\nicart\Dropbox\algebra 1\Horizontal Logo (1).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767227" y="4868852"/>
            <a:ext cx="2414016" cy="30412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0979260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800" b="1" dirty="0"/>
              <a:t>Solving Radical Equations</a:t>
            </a:r>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a:xfrm>
                <a:off x="457200" y="1200150"/>
                <a:ext cx="8229600" cy="3886199"/>
              </a:xfrm>
            </p:spPr>
            <p:txBody>
              <a:bodyPr>
                <a:normAutofit/>
              </a:bodyPr>
              <a:lstStyle/>
              <a:p>
                <a:pPr marL="0" indent="0">
                  <a:buNone/>
                </a:pPr>
                <a:r>
                  <a:rPr lang="en-US" sz="2800" b="1" dirty="0"/>
                  <a:t>Sample Problem 1</a:t>
                </a:r>
                <a:r>
                  <a:rPr lang="en-US" sz="2800" dirty="0"/>
                  <a:t>: Solve the following equation.</a:t>
                </a:r>
              </a:p>
              <a:p>
                <a:pPr marL="0" indent="0">
                  <a:buNone/>
                </a:pPr>
                <a:r>
                  <a:rPr lang="en-US" sz="2800" b="1" dirty="0"/>
                  <a:t>d. </a:t>
                </a:r>
                <a14:m>
                  <m:oMath xmlns:m="http://schemas.openxmlformats.org/officeDocument/2006/math">
                    <m:rad>
                      <m:radPr>
                        <m:degHide m:val="on"/>
                        <m:ctrlPr>
                          <a:rPr lang="en-US" sz="2800" b="1" i="1">
                            <a:latin typeface="Cambria Math" panose="02040503050406030204" pitchFamily="18" charset="0"/>
                          </a:rPr>
                        </m:ctrlPr>
                      </m:radPr>
                      <m:deg/>
                      <m:e>
                        <m:r>
                          <a:rPr lang="en-US" sz="2800" b="1" i="1">
                            <a:latin typeface="Cambria Math"/>
                          </a:rPr>
                          <m:t>𝟔</m:t>
                        </m:r>
                        <m:r>
                          <a:rPr lang="en-US" sz="2800" b="1" i="1">
                            <a:latin typeface="Cambria Math"/>
                          </a:rPr>
                          <m:t>𝒙</m:t>
                        </m:r>
                        <m:r>
                          <a:rPr lang="en-US" sz="2800" b="1" i="1">
                            <a:latin typeface="Cambria Math"/>
                          </a:rPr>
                          <m:t>+</m:t>
                        </m:r>
                        <m:r>
                          <a:rPr lang="en-US" sz="2800" b="1" i="1">
                            <a:latin typeface="Cambria Math"/>
                          </a:rPr>
                          <m:t>𝟏</m:t>
                        </m:r>
                      </m:e>
                    </m:rad>
                    <m:r>
                      <a:rPr lang="en-US" sz="2800" b="1" i="1">
                        <a:latin typeface="Cambria Math"/>
                      </a:rPr>
                      <m:t>−</m:t>
                    </m:r>
                    <m:r>
                      <a:rPr lang="en-US" sz="2800" b="1" i="1">
                        <a:latin typeface="Cambria Math"/>
                      </a:rPr>
                      <m:t>𝒙</m:t>
                    </m:r>
                    <m:r>
                      <a:rPr lang="en-US" sz="2800" b="1" i="1">
                        <a:latin typeface="Cambria Math"/>
                      </a:rPr>
                      <m:t>=−</m:t>
                    </m:r>
                    <m:r>
                      <a:rPr lang="en-US" sz="2800" b="1" i="1">
                        <a:latin typeface="Cambria Math"/>
                      </a:rPr>
                      <m:t>𝟏</m:t>
                    </m:r>
                  </m:oMath>
                </a14:m>
                <a:endParaRPr lang="en-US" sz="2800" b="1" dirty="0"/>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xfrm>
                <a:off x="457200" y="1200150"/>
                <a:ext cx="8229600" cy="3886199"/>
              </a:xfrm>
              <a:blipFill rotWithShape="1">
                <a:blip r:embed="rId2"/>
                <a:stretch>
                  <a:fillRect l="-1481" t="-1413"/>
                </a:stretch>
              </a:blipFill>
            </p:spPr>
            <p:txBody>
              <a:bodyPr/>
              <a:lstStyle/>
              <a:p>
                <a:r>
                  <a:rPr lang="en-US">
                    <a:noFill/>
                  </a:rPr>
                  <a:t> </a:t>
                </a:r>
              </a:p>
            </p:txBody>
          </p:sp>
        </mc:Fallback>
      </mc:AlternateContent>
      <p:pic>
        <p:nvPicPr>
          <p:cNvPr id="4" name="Picture 2" descr="C:\Users\nicart\Dropbox\algebra 1\Horizontal Logo (1).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767227" y="4868852"/>
            <a:ext cx="2414016" cy="30412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2067560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800" b="1" dirty="0"/>
              <a:t>Solving Radical Equations</a:t>
            </a:r>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a:xfrm>
                <a:off x="457200" y="1200150"/>
                <a:ext cx="8229600" cy="3886199"/>
              </a:xfrm>
            </p:spPr>
            <p:txBody>
              <a:bodyPr>
                <a:normAutofit/>
              </a:bodyPr>
              <a:lstStyle/>
              <a:p>
                <a:pPr marL="0" indent="0">
                  <a:buNone/>
                </a:pPr>
                <a:r>
                  <a:rPr lang="en-US" sz="2800" b="1" dirty="0"/>
                  <a:t>Sample Problem 1</a:t>
                </a:r>
                <a:r>
                  <a:rPr lang="en-US" sz="2800" dirty="0"/>
                  <a:t>: Solve the following equation.</a:t>
                </a:r>
              </a:p>
              <a:p>
                <a:pPr marL="0" indent="0">
                  <a:buNone/>
                </a:pPr>
                <a:r>
                  <a:rPr lang="en-US" sz="2800" b="1" dirty="0"/>
                  <a:t>d. </a:t>
                </a:r>
                <a:r>
                  <a:rPr lang="en-US" sz="2800" dirty="0"/>
                  <a:t>Checking solution: </a:t>
                </a:r>
                <a:endParaRPr lang="en-US" sz="2800" b="1" dirty="0"/>
              </a:p>
              <a:p>
                <a:pPr marL="0" indent="0">
                  <a:buNone/>
                </a:pPr>
                <a14:m>
                  <m:oMathPara xmlns:m="http://schemas.openxmlformats.org/officeDocument/2006/math">
                    <m:oMathParaPr>
                      <m:jc m:val="left"/>
                    </m:oMathParaPr>
                    <m:oMath xmlns:m="http://schemas.openxmlformats.org/officeDocument/2006/math">
                      <m:rad>
                        <m:radPr>
                          <m:degHide m:val="on"/>
                          <m:ctrlPr>
                            <a:rPr lang="en-US" sz="2800" b="1" i="1">
                              <a:latin typeface="Cambria Math" panose="02040503050406030204" pitchFamily="18" charset="0"/>
                            </a:rPr>
                          </m:ctrlPr>
                        </m:radPr>
                        <m:deg/>
                        <m:e>
                          <m:r>
                            <a:rPr lang="en-US" sz="2800" b="1" i="1">
                              <a:latin typeface="Cambria Math"/>
                            </a:rPr>
                            <m:t>𝟔</m:t>
                          </m:r>
                          <m:r>
                            <a:rPr lang="en-US" sz="2800" b="1" i="1">
                              <a:latin typeface="Cambria Math"/>
                            </a:rPr>
                            <m:t>𝒙</m:t>
                          </m:r>
                          <m:r>
                            <a:rPr lang="en-US" sz="2800" b="1" i="1">
                              <a:latin typeface="Cambria Math"/>
                            </a:rPr>
                            <m:t>+</m:t>
                          </m:r>
                          <m:r>
                            <a:rPr lang="en-US" sz="2800" b="1" i="1">
                              <a:latin typeface="Cambria Math"/>
                            </a:rPr>
                            <m:t>𝟏</m:t>
                          </m:r>
                        </m:e>
                      </m:rad>
                      <m:r>
                        <a:rPr lang="en-US" sz="2800" b="1" i="1">
                          <a:latin typeface="Cambria Math"/>
                        </a:rPr>
                        <m:t>−</m:t>
                      </m:r>
                      <m:r>
                        <a:rPr lang="en-US" sz="2800" b="1" i="1">
                          <a:latin typeface="Cambria Math"/>
                        </a:rPr>
                        <m:t>𝒙</m:t>
                      </m:r>
                      <m:r>
                        <a:rPr lang="en-US" sz="2800" b="1" i="1">
                          <a:latin typeface="Cambria Math"/>
                        </a:rPr>
                        <m:t>=−</m:t>
                      </m:r>
                      <m:r>
                        <a:rPr lang="en-US" sz="2800" b="1" i="1">
                          <a:latin typeface="Cambria Math"/>
                        </a:rPr>
                        <m:t>𝟏</m:t>
                      </m:r>
                    </m:oMath>
                  </m:oMathPara>
                </a14:m>
                <a:endParaRPr lang="en-US" sz="2800" b="1" dirty="0"/>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xfrm>
                <a:off x="457200" y="1200150"/>
                <a:ext cx="8229600" cy="3886199"/>
              </a:xfrm>
              <a:blipFill rotWithShape="1">
                <a:blip r:embed="rId2"/>
                <a:stretch>
                  <a:fillRect l="-1481" t="-1413"/>
                </a:stretch>
              </a:blipFill>
            </p:spPr>
            <p:txBody>
              <a:bodyPr/>
              <a:lstStyle/>
              <a:p>
                <a:r>
                  <a:rPr lang="en-US">
                    <a:noFill/>
                  </a:rPr>
                  <a:t> </a:t>
                </a:r>
              </a:p>
            </p:txBody>
          </p:sp>
        </mc:Fallback>
      </mc:AlternateContent>
      <p:pic>
        <p:nvPicPr>
          <p:cNvPr id="4" name="Picture 2" descr="C:\Users\nicart\Dropbox\algebra 1\Horizontal Logo (1).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767227" y="4868852"/>
            <a:ext cx="2414016" cy="30412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7598769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800" b="1" dirty="0"/>
              <a:t> Solving Radical Equations</a:t>
            </a:r>
          </a:p>
        </p:txBody>
      </p:sp>
      <p:sp>
        <p:nvSpPr>
          <p:cNvPr id="3" name="Content Placeholder 2"/>
          <p:cNvSpPr>
            <a:spLocks noGrp="1"/>
          </p:cNvSpPr>
          <p:nvPr>
            <p:ph idx="1"/>
          </p:nvPr>
        </p:nvSpPr>
        <p:spPr>
          <a:xfrm>
            <a:off x="533400" y="1200150"/>
            <a:ext cx="8229600" cy="3733800"/>
          </a:xfrm>
        </p:spPr>
        <p:txBody>
          <a:bodyPr>
            <a:normAutofit/>
          </a:bodyPr>
          <a:lstStyle/>
          <a:p>
            <a:pPr marL="0" indent="0" algn="ctr">
              <a:buNone/>
            </a:pPr>
            <a:r>
              <a:rPr lang="en-US" sz="2400" b="1" dirty="0">
                <a:solidFill>
                  <a:srgbClr val="0070C0"/>
                </a:solidFill>
              </a:rPr>
              <a:t>Students will be able to:</a:t>
            </a:r>
          </a:p>
          <a:p>
            <a:pPr marL="0" indent="0" algn="ctr">
              <a:buNone/>
            </a:pPr>
            <a:r>
              <a:rPr lang="en-US" sz="2400" dirty="0"/>
              <a:t>Solve simple rational and radical equations in one variable, and give examples showing how extraneous solutions may arise.</a:t>
            </a:r>
          </a:p>
          <a:p>
            <a:pPr marL="0" indent="0" algn="ctr">
              <a:buNone/>
            </a:pPr>
            <a:r>
              <a:rPr lang="en-US" sz="2400" b="1" dirty="0">
                <a:solidFill>
                  <a:srgbClr val="0070C0"/>
                </a:solidFill>
              </a:rPr>
              <a:t>Key Vocabulary:</a:t>
            </a:r>
          </a:p>
          <a:p>
            <a:pPr marL="0" indent="0" algn="ctr">
              <a:buNone/>
            </a:pPr>
            <a:r>
              <a:rPr lang="en-US" sz="2400" dirty="0"/>
              <a:t>Radical equations</a:t>
            </a:r>
          </a:p>
          <a:p>
            <a:pPr marL="0" indent="0" algn="ctr">
              <a:buNone/>
            </a:pPr>
            <a:r>
              <a:rPr lang="en-US" sz="2400" dirty="0"/>
              <a:t>Extraneous solutions</a:t>
            </a:r>
          </a:p>
          <a:p>
            <a:pPr marL="0" indent="0" algn="ctr">
              <a:buNone/>
            </a:pPr>
            <a:endParaRPr lang="en-US" sz="2000" b="1" dirty="0">
              <a:solidFill>
                <a:srgbClr val="0070C0"/>
              </a:solidFill>
            </a:endParaRPr>
          </a:p>
          <a:p>
            <a:pPr marL="0" indent="0">
              <a:buNone/>
            </a:pPr>
            <a:endParaRPr lang="en-US" dirty="0"/>
          </a:p>
        </p:txBody>
      </p:sp>
      <p:pic>
        <p:nvPicPr>
          <p:cNvPr id="4" name="Picture 2" descr="C:\Users\nicart\Dropbox\algebra 1\Horizontal Logo (1).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767227" y="4868852"/>
            <a:ext cx="2414016" cy="30412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8886949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800" b="1" dirty="0"/>
              <a:t>Solving Radical Equations</a:t>
            </a:r>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a:xfrm>
                <a:off x="457200" y="1200150"/>
                <a:ext cx="8229600" cy="3886199"/>
              </a:xfrm>
            </p:spPr>
            <p:txBody>
              <a:bodyPr>
                <a:normAutofit fontScale="92500" lnSpcReduction="10000"/>
              </a:bodyPr>
              <a:lstStyle/>
              <a:p>
                <a:pPr marL="0" indent="0">
                  <a:buNone/>
                </a:pPr>
                <a:r>
                  <a:rPr lang="en-US" sz="2800" b="1" dirty="0"/>
                  <a:t>Sample Problem 1</a:t>
                </a:r>
                <a:r>
                  <a:rPr lang="en-US" sz="2800" dirty="0"/>
                  <a:t>: Solve the following equation.</a:t>
                </a:r>
              </a:p>
              <a:p>
                <a:pPr marL="0" indent="0">
                  <a:buNone/>
                </a:pPr>
                <a:r>
                  <a:rPr lang="en-US" sz="2800" b="1" dirty="0"/>
                  <a:t>d. </a:t>
                </a:r>
                <a14:m>
                  <m:oMath xmlns:m="http://schemas.openxmlformats.org/officeDocument/2006/math">
                    <m:rad>
                      <m:radPr>
                        <m:degHide m:val="on"/>
                        <m:ctrlPr>
                          <a:rPr lang="en-US" sz="2800" b="1" i="1">
                            <a:latin typeface="Cambria Math" panose="02040503050406030204" pitchFamily="18" charset="0"/>
                          </a:rPr>
                        </m:ctrlPr>
                      </m:radPr>
                      <m:deg/>
                      <m:e>
                        <m:r>
                          <a:rPr lang="en-US" sz="2800" b="1" i="1">
                            <a:latin typeface="Cambria Math"/>
                          </a:rPr>
                          <m:t>𝟔</m:t>
                        </m:r>
                        <m:r>
                          <a:rPr lang="en-US" sz="2800" b="1" i="1">
                            <a:latin typeface="Cambria Math"/>
                          </a:rPr>
                          <m:t>𝒙</m:t>
                        </m:r>
                        <m:r>
                          <a:rPr lang="en-US" sz="2800" b="1" i="1">
                            <a:latin typeface="Cambria Math"/>
                          </a:rPr>
                          <m:t>+</m:t>
                        </m:r>
                        <m:r>
                          <a:rPr lang="en-US" sz="2800" b="1" i="1">
                            <a:latin typeface="Cambria Math"/>
                          </a:rPr>
                          <m:t>𝟏</m:t>
                        </m:r>
                      </m:e>
                    </m:rad>
                    <m:r>
                      <a:rPr lang="en-US" sz="2800" b="1" i="1">
                        <a:latin typeface="Cambria Math"/>
                      </a:rPr>
                      <m:t>−</m:t>
                    </m:r>
                    <m:r>
                      <a:rPr lang="en-US" sz="2800" b="1" i="1">
                        <a:latin typeface="Cambria Math"/>
                      </a:rPr>
                      <m:t>𝒙</m:t>
                    </m:r>
                    <m:r>
                      <a:rPr lang="en-US" sz="2800" b="1" i="1">
                        <a:latin typeface="Cambria Math"/>
                      </a:rPr>
                      <m:t>=−</m:t>
                    </m:r>
                    <m:r>
                      <a:rPr lang="en-US" sz="2800" b="1" i="1">
                        <a:latin typeface="Cambria Math"/>
                      </a:rPr>
                      <m:t>𝟏</m:t>
                    </m:r>
                  </m:oMath>
                </a14:m>
                <a:endParaRPr lang="en-US" sz="2800" b="1" dirty="0"/>
              </a:p>
              <a:p>
                <a:pPr marL="0" indent="0">
                  <a:buNone/>
                </a:pPr>
                <a14:m>
                  <m:oMathPara xmlns:m="http://schemas.openxmlformats.org/officeDocument/2006/math">
                    <m:oMathParaPr>
                      <m:jc m:val="left"/>
                    </m:oMathParaPr>
                    <m:oMath xmlns:m="http://schemas.openxmlformats.org/officeDocument/2006/math">
                      <m:r>
                        <a:rPr lang="en-US" sz="2800" b="1" i="1" smtClean="0">
                          <a:latin typeface="Cambria Math"/>
                        </a:rPr>
                        <m:t>     </m:t>
                      </m:r>
                      <m:rad>
                        <m:radPr>
                          <m:degHide m:val="on"/>
                          <m:ctrlPr>
                            <a:rPr lang="en-US" sz="2800" b="1" i="1">
                              <a:latin typeface="Cambria Math" panose="02040503050406030204" pitchFamily="18" charset="0"/>
                            </a:rPr>
                          </m:ctrlPr>
                        </m:radPr>
                        <m:deg/>
                        <m:e>
                          <m:r>
                            <a:rPr lang="en-US" sz="2800" b="1" i="1">
                              <a:latin typeface="Cambria Math"/>
                            </a:rPr>
                            <m:t>𝟔</m:t>
                          </m:r>
                          <m:r>
                            <a:rPr lang="en-US" sz="2800" b="1" i="1">
                              <a:latin typeface="Cambria Math"/>
                            </a:rPr>
                            <m:t>𝒙</m:t>
                          </m:r>
                          <m:r>
                            <a:rPr lang="en-US" sz="2800" b="1" i="1">
                              <a:latin typeface="Cambria Math"/>
                            </a:rPr>
                            <m:t>+</m:t>
                          </m:r>
                          <m:r>
                            <a:rPr lang="en-US" sz="2800" b="1" i="1">
                              <a:latin typeface="Cambria Math"/>
                            </a:rPr>
                            <m:t>𝟏</m:t>
                          </m:r>
                        </m:e>
                      </m:rad>
                      <m:r>
                        <a:rPr lang="en-US" sz="2800" b="1" i="1">
                          <a:latin typeface="Cambria Math"/>
                        </a:rPr>
                        <m:t>=</m:t>
                      </m:r>
                      <m:r>
                        <a:rPr lang="en-US" sz="2800" b="1" i="1">
                          <a:latin typeface="Cambria Math"/>
                        </a:rPr>
                        <m:t>𝒙</m:t>
                      </m:r>
                      <m:r>
                        <a:rPr lang="en-US" sz="2800" b="1" i="1" smtClean="0">
                          <a:latin typeface="Cambria Math"/>
                        </a:rPr>
                        <m:t>−</m:t>
                      </m:r>
                      <m:r>
                        <a:rPr lang="en-US" sz="2800" b="1" i="1" smtClean="0">
                          <a:latin typeface="Cambria Math"/>
                        </a:rPr>
                        <m:t>𝟏</m:t>
                      </m:r>
                    </m:oMath>
                  </m:oMathPara>
                </a14:m>
                <a:endParaRPr lang="en-US" sz="2800" b="1" dirty="0"/>
              </a:p>
              <a:p>
                <a:pPr marL="0" indent="0">
                  <a:buNone/>
                </a:pPr>
                <a:r>
                  <a:rPr lang="en-US" sz="2800" b="1" dirty="0"/>
                  <a:t>    </a:t>
                </a:r>
                <a14:m>
                  <m:oMath xmlns:m="http://schemas.openxmlformats.org/officeDocument/2006/math">
                    <m:sSup>
                      <m:sSupPr>
                        <m:ctrlPr>
                          <a:rPr lang="en-US" sz="2800" b="1" i="1">
                            <a:latin typeface="Cambria Math" panose="02040503050406030204" pitchFamily="18" charset="0"/>
                          </a:rPr>
                        </m:ctrlPr>
                      </m:sSupPr>
                      <m:e>
                        <m:d>
                          <m:dPr>
                            <m:ctrlPr>
                              <a:rPr lang="en-US" sz="2800" b="1" i="1">
                                <a:latin typeface="Cambria Math" panose="02040503050406030204" pitchFamily="18" charset="0"/>
                              </a:rPr>
                            </m:ctrlPr>
                          </m:dPr>
                          <m:e>
                            <m:rad>
                              <m:radPr>
                                <m:degHide m:val="on"/>
                                <m:ctrlPr>
                                  <a:rPr lang="en-US" sz="2800" b="1" i="1">
                                    <a:latin typeface="Cambria Math" panose="02040503050406030204" pitchFamily="18" charset="0"/>
                                  </a:rPr>
                                </m:ctrlPr>
                              </m:radPr>
                              <m:deg/>
                              <m:e>
                                <m:r>
                                  <a:rPr lang="en-US" sz="2800" b="1" i="1">
                                    <a:latin typeface="Cambria Math"/>
                                  </a:rPr>
                                  <m:t>𝟔</m:t>
                                </m:r>
                                <m:r>
                                  <a:rPr lang="en-US" sz="2800" b="1" i="1">
                                    <a:latin typeface="Cambria Math"/>
                                  </a:rPr>
                                  <m:t>𝒙</m:t>
                                </m:r>
                                <m:r>
                                  <a:rPr lang="en-US" sz="2800" b="1" i="1">
                                    <a:latin typeface="Cambria Math"/>
                                  </a:rPr>
                                  <m:t>+</m:t>
                                </m:r>
                                <m:r>
                                  <a:rPr lang="en-US" sz="2800" b="1" i="1">
                                    <a:latin typeface="Cambria Math"/>
                                  </a:rPr>
                                  <m:t>𝟏</m:t>
                                </m:r>
                              </m:e>
                            </m:rad>
                          </m:e>
                        </m:d>
                      </m:e>
                      <m:sup>
                        <m:r>
                          <a:rPr lang="en-US" sz="2800" b="1" i="1">
                            <a:latin typeface="Cambria Math"/>
                          </a:rPr>
                          <m:t>𝟐</m:t>
                        </m:r>
                      </m:sup>
                    </m:sSup>
                    <m:r>
                      <a:rPr lang="en-US" sz="2800" b="1" i="1">
                        <a:latin typeface="Cambria Math"/>
                      </a:rPr>
                      <m:t>=</m:t>
                    </m:r>
                    <m:sSup>
                      <m:sSupPr>
                        <m:ctrlPr>
                          <a:rPr lang="en-US" sz="2800" b="1" i="1">
                            <a:latin typeface="Cambria Math" panose="02040503050406030204" pitchFamily="18" charset="0"/>
                          </a:rPr>
                        </m:ctrlPr>
                      </m:sSupPr>
                      <m:e>
                        <m:d>
                          <m:dPr>
                            <m:ctrlPr>
                              <a:rPr lang="en-US" sz="2800" b="1" i="1">
                                <a:latin typeface="Cambria Math" panose="02040503050406030204" pitchFamily="18" charset="0"/>
                              </a:rPr>
                            </m:ctrlPr>
                          </m:dPr>
                          <m:e>
                            <m:r>
                              <a:rPr lang="en-US" sz="2800" b="1" i="1">
                                <a:latin typeface="Cambria Math"/>
                              </a:rPr>
                              <m:t>𝒙</m:t>
                            </m:r>
                            <m:r>
                              <a:rPr lang="en-US" sz="2800" b="1" i="1">
                                <a:latin typeface="Cambria Math"/>
                              </a:rPr>
                              <m:t>−</m:t>
                            </m:r>
                            <m:r>
                              <a:rPr lang="en-US" sz="2800" b="1" i="1">
                                <a:latin typeface="Cambria Math"/>
                              </a:rPr>
                              <m:t>𝟏</m:t>
                            </m:r>
                          </m:e>
                        </m:d>
                      </m:e>
                      <m:sup>
                        <m:r>
                          <a:rPr lang="en-US" sz="2800" b="1" i="1">
                            <a:latin typeface="Cambria Math"/>
                          </a:rPr>
                          <m:t>𝟐</m:t>
                        </m:r>
                      </m:sup>
                    </m:sSup>
                  </m:oMath>
                </a14:m>
                <a:endParaRPr lang="en-US" sz="2800" dirty="0"/>
              </a:p>
              <a:p>
                <a:pPr marL="0" indent="0">
                  <a:buNone/>
                </a:pPr>
                <a:r>
                  <a:rPr lang="en-US" sz="2800" b="1" dirty="0"/>
                  <a:t>    </a:t>
                </a:r>
                <a14:m>
                  <m:oMath xmlns:m="http://schemas.openxmlformats.org/officeDocument/2006/math">
                    <m:r>
                      <a:rPr lang="en-US" sz="2800" b="1" i="1">
                        <a:latin typeface="Cambria Math"/>
                      </a:rPr>
                      <m:t>𝟔</m:t>
                    </m:r>
                    <m:r>
                      <a:rPr lang="en-US" sz="2800" b="1" i="1">
                        <a:latin typeface="Cambria Math"/>
                      </a:rPr>
                      <m:t>𝒙</m:t>
                    </m:r>
                    <m:r>
                      <a:rPr lang="en-US" sz="2800" b="1" i="1">
                        <a:latin typeface="Cambria Math"/>
                      </a:rPr>
                      <m:t>+</m:t>
                    </m:r>
                    <m:r>
                      <a:rPr lang="en-US" sz="2800" b="1" i="1">
                        <a:latin typeface="Cambria Math"/>
                      </a:rPr>
                      <m:t>𝟏</m:t>
                    </m:r>
                    <m:r>
                      <a:rPr lang="en-US" sz="2800" b="1" i="1">
                        <a:latin typeface="Cambria Math"/>
                      </a:rPr>
                      <m:t>=</m:t>
                    </m:r>
                    <m:sSup>
                      <m:sSupPr>
                        <m:ctrlPr>
                          <a:rPr lang="en-US" sz="2800" b="1" i="1">
                            <a:latin typeface="Cambria Math" panose="02040503050406030204" pitchFamily="18" charset="0"/>
                          </a:rPr>
                        </m:ctrlPr>
                      </m:sSupPr>
                      <m:e>
                        <m:r>
                          <a:rPr lang="en-US" sz="2800" b="1" i="1">
                            <a:latin typeface="Cambria Math"/>
                          </a:rPr>
                          <m:t>𝒙</m:t>
                        </m:r>
                      </m:e>
                      <m:sup>
                        <m:r>
                          <a:rPr lang="en-US" sz="2800" b="1" i="1">
                            <a:latin typeface="Cambria Math"/>
                          </a:rPr>
                          <m:t>𝟐</m:t>
                        </m:r>
                      </m:sup>
                    </m:sSup>
                    <m:r>
                      <a:rPr lang="en-US" sz="2800" b="1" i="1">
                        <a:latin typeface="Cambria Math"/>
                      </a:rPr>
                      <m:t>−</m:t>
                    </m:r>
                    <m:r>
                      <a:rPr lang="en-US" sz="2800" b="1" i="1">
                        <a:latin typeface="Cambria Math"/>
                      </a:rPr>
                      <m:t>𝟐</m:t>
                    </m:r>
                    <m:r>
                      <a:rPr lang="en-US" sz="2800" b="1" i="1">
                        <a:latin typeface="Cambria Math"/>
                      </a:rPr>
                      <m:t>𝒙</m:t>
                    </m:r>
                    <m:r>
                      <a:rPr lang="en-US" sz="2800" b="1" i="1">
                        <a:latin typeface="Cambria Math"/>
                      </a:rPr>
                      <m:t>+</m:t>
                    </m:r>
                    <m:r>
                      <a:rPr lang="en-US" sz="2800" b="1" i="1">
                        <a:latin typeface="Cambria Math"/>
                      </a:rPr>
                      <m:t>𝟏</m:t>
                    </m:r>
                  </m:oMath>
                </a14:m>
                <a:endParaRPr lang="en-US" sz="2800" dirty="0"/>
              </a:p>
              <a:p>
                <a:pPr marL="0" indent="0">
                  <a:buNone/>
                </a:pPr>
                <a:r>
                  <a:rPr lang="en-US" sz="2800" b="1" dirty="0"/>
                  <a:t>    </a:t>
                </a:r>
                <a14:m>
                  <m:oMath xmlns:m="http://schemas.openxmlformats.org/officeDocument/2006/math">
                    <m:r>
                      <a:rPr lang="en-US" sz="2800" b="1" i="1">
                        <a:latin typeface="Cambria Math"/>
                      </a:rPr>
                      <m:t>𝟖</m:t>
                    </m:r>
                    <m:r>
                      <a:rPr lang="en-US" sz="2800" b="1" i="1">
                        <a:latin typeface="Cambria Math"/>
                      </a:rPr>
                      <m:t>𝒙</m:t>
                    </m:r>
                    <m:r>
                      <a:rPr lang="en-US" sz="2800" b="1" i="1">
                        <a:latin typeface="Cambria Math"/>
                      </a:rPr>
                      <m:t>−</m:t>
                    </m:r>
                    <m:sSup>
                      <m:sSupPr>
                        <m:ctrlPr>
                          <a:rPr lang="en-US" sz="2800" b="1" i="1">
                            <a:latin typeface="Cambria Math" panose="02040503050406030204" pitchFamily="18" charset="0"/>
                          </a:rPr>
                        </m:ctrlPr>
                      </m:sSupPr>
                      <m:e>
                        <m:r>
                          <a:rPr lang="en-US" sz="2800" b="1" i="1">
                            <a:latin typeface="Cambria Math"/>
                          </a:rPr>
                          <m:t>𝒙</m:t>
                        </m:r>
                      </m:e>
                      <m:sup>
                        <m:r>
                          <a:rPr lang="en-US" sz="2800" b="1" i="1">
                            <a:latin typeface="Cambria Math"/>
                          </a:rPr>
                          <m:t>𝟐</m:t>
                        </m:r>
                      </m:sup>
                    </m:sSup>
                    <m:r>
                      <a:rPr lang="en-US" sz="2800" b="1" i="1" smtClean="0">
                        <a:latin typeface="Cambria Math"/>
                      </a:rPr>
                      <m:t>=</m:t>
                    </m:r>
                    <m:r>
                      <a:rPr lang="en-US" sz="2800" b="1" i="1" smtClean="0">
                        <a:latin typeface="Cambria Math"/>
                      </a:rPr>
                      <m:t>𝟎</m:t>
                    </m:r>
                  </m:oMath>
                </a14:m>
                <a:endParaRPr lang="en-US" sz="2800" b="1" dirty="0"/>
              </a:p>
              <a:p>
                <a:pPr marL="0" indent="0">
                  <a:buNone/>
                </a:pPr>
                <a:r>
                  <a:rPr lang="en-US" sz="2800" b="1" dirty="0"/>
                  <a:t>    </a:t>
                </a:r>
                <a14:m>
                  <m:oMath xmlns:m="http://schemas.openxmlformats.org/officeDocument/2006/math">
                    <m:r>
                      <a:rPr lang="en-US" sz="2800" b="1" i="1">
                        <a:latin typeface="Cambria Math"/>
                      </a:rPr>
                      <m:t>𝒙</m:t>
                    </m:r>
                    <m:d>
                      <m:dPr>
                        <m:ctrlPr>
                          <a:rPr lang="en-US" sz="2800" b="1" i="1">
                            <a:latin typeface="Cambria Math" panose="02040503050406030204" pitchFamily="18" charset="0"/>
                          </a:rPr>
                        </m:ctrlPr>
                      </m:dPr>
                      <m:e>
                        <m:r>
                          <a:rPr lang="en-US" sz="2800" b="1" i="1">
                            <a:latin typeface="Cambria Math"/>
                          </a:rPr>
                          <m:t>𝟖</m:t>
                        </m:r>
                        <m:r>
                          <a:rPr lang="en-US" sz="2800" b="1" i="1">
                            <a:latin typeface="Cambria Math"/>
                          </a:rPr>
                          <m:t>−</m:t>
                        </m:r>
                        <m:r>
                          <a:rPr lang="en-US" sz="2800" b="1" i="1">
                            <a:latin typeface="Cambria Math"/>
                          </a:rPr>
                          <m:t>𝒙</m:t>
                        </m:r>
                      </m:e>
                    </m:d>
                    <m:r>
                      <a:rPr lang="en-US" sz="2800" b="1" i="1">
                        <a:latin typeface="Cambria Math"/>
                      </a:rPr>
                      <m:t>=</m:t>
                    </m:r>
                    <m:r>
                      <a:rPr lang="en-US" sz="2800" b="1" i="0" smtClean="0">
                        <a:latin typeface="Cambria Math"/>
                      </a:rPr>
                      <m:t>𝟎</m:t>
                    </m:r>
                  </m:oMath>
                </a14:m>
                <a:endParaRPr lang="en-US" sz="2800" b="1" dirty="0"/>
              </a:p>
              <a:p>
                <a:pPr marL="0" indent="0">
                  <a:buNone/>
                </a:pPr>
                <a14:m>
                  <m:oMathPara xmlns:m="http://schemas.openxmlformats.org/officeDocument/2006/math">
                    <m:oMathParaPr>
                      <m:jc m:val="left"/>
                    </m:oMathParaPr>
                    <m:oMath xmlns:m="http://schemas.openxmlformats.org/officeDocument/2006/math">
                      <m:sSub>
                        <m:sSubPr>
                          <m:ctrlPr>
                            <a:rPr lang="en-US" sz="2800" b="1" i="1">
                              <a:latin typeface="Cambria Math" panose="02040503050406030204" pitchFamily="18" charset="0"/>
                            </a:rPr>
                          </m:ctrlPr>
                        </m:sSubPr>
                        <m:e>
                          <m:r>
                            <a:rPr lang="en-US" sz="2800" b="1" i="1" smtClean="0">
                              <a:latin typeface="Cambria Math"/>
                            </a:rPr>
                            <m:t>    </m:t>
                          </m:r>
                          <m:r>
                            <a:rPr lang="en-US" sz="2800" b="1" i="1">
                              <a:latin typeface="Cambria Math"/>
                            </a:rPr>
                            <m:t>𝒙</m:t>
                          </m:r>
                        </m:e>
                        <m:sub>
                          <m:r>
                            <a:rPr lang="en-US" sz="2800" b="1" i="1">
                              <a:latin typeface="Cambria Math"/>
                            </a:rPr>
                            <m:t>𝟏</m:t>
                          </m:r>
                        </m:sub>
                      </m:sSub>
                      <m:r>
                        <a:rPr lang="en-US" sz="2800" b="1" i="1" smtClean="0">
                          <a:latin typeface="Cambria Math"/>
                        </a:rPr>
                        <m:t>=</m:t>
                      </m:r>
                      <m:r>
                        <a:rPr lang="en-US" sz="2800" b="1" i="1" smtClean="0">
                          <a:latin typeface="Cambria Math"/>
                        </a:rPr>
                        <m:t>𝟎</m:t>
                      </m:r>
                      <m:r>
                        <a:rPr lang="en-US" sz="2800" b="1" i="1" smtClean="0">
                          <a:latin typeface="Cambria Math"/>
                        </a:rPr>
                        <m:t>        </m:t>
                      </m:r>
                      <m:sSub>
                        <m:sSubPr>
                          <m:ctrlPr>
                            <a:rPr lang="en-US" sz="2800" b="1" i="1">
                              <a:latin typeface="Cambria Math" panose="02040503050406030204" pitchFamily="18" charset="0"/>
                            </a:rPr>
                          </m:ctrlPr>
                        </m:sSubPr>
                        <m:e>
                          <m:r>
                            <a:rPr lang="en-US" sz="2800" b="1" i="1">
                              <a:latin typeface="Cambria Math"/>
                            </a:rPr>
                            <m:t>𝒙</m:t>
                          </m:r>
                        </m:e>
                        <m:sub>
                          <m:r>
                            <a:rPr lang="en-US" sz="2800" b="1" i="1">
                              <a:latin typeface="Cambria Math"/>
                            </a:rPr>
                            <m:t>𝟐</m:t>
                          </m:r>
                        </m:sub>
                      </m:sSub>
                      <m:r>
                        <a:rPr lang="en-US" sz="2800" b="1" i="1" smtClean="0">
                          <a:latin typeface="Cambria Math"/>
                        </a:rPr>
                        <m:t>=</m:t>
                      </m:r>
                      <m:r>
                        <a:rPr lang="en-US" sz="2800" b="1" i="1" smtClean="0">
                          <a:latin typeface="Cambria Math"/>
                        </a:rPr>
                        <m:t>𝟖</m:t>
                      </m:r>
                    </m:oMath>
                  </m:oMathPara>
                </a14:m>
                <a:endParaRPr lang="en-US" sz="2800" dirty="0"/>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xfrm>
                <a:off x="457200" y="1200150"/>
                <a:ext cx="8229600" cy="3886199"/>
              </a:xfrm>
              <a:blipFill rotWithShape="1">
                <a:blip r:embed="rId2"/>
                <a:stretch>
                  <a:fillRect l="-1259" t="-2355"/>
                </a:stretch>
              </a:blipFill>
            </p:spPr>
            <p:txBody>
              <a:bodyPr/>
              <a:lstStyle/>
              <a:p>
                <a:r>
                  <a:rPr lang="en-US">
                    <a:noFill/>
                  </a:rPr>
                  <a:t> </a:t>
                </a:r>
              </a:p>
            </p:txBody>
          </p:sp>
        </mc:Fallback>
      </mc:AlternateContent>
      <p:pic>
        <p:nvPicPr>
          <p:cNvPr id="4" name="Picture 2" descr="C:\Users\nicart\Dropbox\algebra 1\Horizontal Logo (1).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767227" y="4868852"/>
            <a:ext cx="2414016" cy="30412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7730951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800" b="1" dirty="0"/>
              <a:t>Solving Radical Equations</a:t>
            </a:r>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a:xfrm>
                <a:off x="457200" y="1200150"/>
                <a:ext cx="8229600" cy="3886199"/>
              </a:xfrm>
            </p:spPr>
            <p:txBody>
              <a:bodyPr>
                <a:normAutofit fontScale="70000" lnSpcReduction="20000"/>
              </a:bodyPr>
              <a:lstStyle/>
              <a:p>
                <a:pPr marL="0" indent="0">
                  <a:buNone/>
                </a:pPr>
                <a:r>
                  <a:rPr lang="en-US" sz="3800" b="1" dirty="0"/>
                  <a:t>Sample Problem 1</a:t>
                </a:r>
                <a:r>
                  <a:rPr lang="en-US" sz="3800" dirty="0"/>
                  <a:t>: Solve the following equation.</a:t>
                </a:r>
              </a:p>
              <a:p>
                <a:pPr marL="0" indent="0">
                  <a:buNone/>
                </a:pPr>
                <a:r>
                  <a:rPr lang="en-US" sz="3800" dirty="0"/>
                  <a:t>d. Checking solution: </a:t>
                </a:r>
              </a:p>
              <a:p>
                <a:pPr marL="0" indent="0">
                  <a:buNone/>
                </a:pPr>
                <a14:m>
                  <m:oMath xmlns:m="http://schemas.openxmlformats.org/officeDocument/2006/math">
                    <m:sSub>
                      <m:sSubPr>
                        <m:ctrlPr>
                          <a:rPr lang="en-US" sz="3800" b="1" i="1">
                            <a:latin typeface="Cambria Math" panose="02040503050406030204" pitchFamily="18" charset="0"/>
                          </a:rPr>
                        </m:ctrlPr>
                      </m:sSubPr>
                      <m:e>
                        <m:r>
                          <a:rPr lang="en-US" sz="3800" b="1" i="1">
                            <a:latin typeface="Cambria Math"/>
                          </a:rPr>
                          <m:t>𝒙</m:t>
                        </m:r>
                      </m:e>
                      <m:sub>
                        <m:r>
                          <a:rPr lang="en-US" sz="3800" b="1" i="1">
                            <a:latin typeface="Cambria Math"/>
                          </a:rPr>
                          <m:t>𝟏</m:t>
                        </m:r>
                      </m:sub>
                    </m:sSub>
                    <m:r>
                      <a:rPr lang="en-US" sz="3800" b="1" i="1">
                        <a:latin typeface="Cambria Math"/>
                      </a:rPr>
                      <m:t>=</m:t>
                    </m:r>
                    <m:r>
                      <a:rPr lang="en-US" sz="3800" b="1" i="1">
                        <a:latin typeface="Cambria Math"/>
                      </a:rPr>
                      <m:t>𝟎</m:t>
                    </m:r>
                  </m:oMath>
                </a14:m>
                <a:r>
                  <a:rPr lang="en-US" sz="3800" dirty="0"/>
                  <a:t> </a:t>
                </a:r>
                <a14:m>
                  <m:oMath xmlns:m="http://schemas.openxmlformats.org/officeDocument/2006/math">
                    <m:sSub>
                      <m:sSubPr>
                        <m:ctrlPr>
                          <a:rPr lang="en-US" sz="3800" b="1" i="1" smtClean="0">
                            <a:latin typeface="Cambria Math" panose="02040503050406030204" pitchFamily="18" charset="0"/>
                          </a:rPr>
                        </m:ctrlPr>
                      </m:sSubPr>
                      <m:e>
                        <m:r>
                          <a:rPr lang="en-US" sz="3800" b="1" i="1" smtClean="0">
                            <a:latin typeface="Cambria Math"/>
                          </a:rPr>
                          <m:t>                                                </m:t>
                        </m:r>
                        <m:r>
                          <a:rPr lang="en-US" sz="3800" b="1" i="1">
                            <a:latin typeface="Cambria Math"/>
                          </a:rPr>
                          <m:t>𝒙</m:t>
                        </m:r>
                      </m:e>
                      <m:sub>
                        <m:r>
                          <a:rPr lang="en-US" sz="3800" b="1" i="1">
                            <a:latin typeface="Cambria Math"/>
                          </a:rPr>
                          <m:t>𝟐</m:t>
                        </m:r>
                      </m:sub>
                    </m:sSub>
                    <m:r>
                      <a:rPr lang="en-US" sz="3800" b="1" i="1" smtClean="0">
                        <a:latin typeface="Cambria Math"/>
                      </a:rPr>
                      <m:t>=</m:t>
                    </m:r>
                    <m:r>
                      <a:rPr lang="en-US" sz="3800" b="1" i="1" smtClean="0">
                        <a:latin typeface="Cambria Math"/>
                      </a:rPr>
                      <m:t>𝟖</m:t>
                    </m:r>
                  </m:oMath>
                </a14:m>
                <a:endParaRPr lang="en-US" sz="3800" dirty="0"/>
              </a:p>
              <a:p>
                <a:pPr marL="0" indent="0">
                  <a:buNone/>
                </a:pPr>
                <a14:m>
                  <m:oMath xmlns:m="http://schemas.openxmlformats.org/officeDocument/2006/math">
                    <m:rad>
                      <m:radPr>
                        <m:degHide m:val="on"/>
                        <m:ctrlPr>
                          <a:rPr lang="en-US" sz="3800" b="1" i="1">
                            <a:latin typeface="Cambria Math" panose="02040503050406030204" pitchFamily="18" charset="0"/>
                          </a:rPr>
                        </m:ctrlPr>
                      </m:radPr>
                      <m:deg/>
                      <m:e>
                        <m:r>
                          <a:rPr lang="en-US" sz="3800" b="1" i="1">
                            <a:latin typeface="Cambria Math"/>
                          </a:rPr>
                          <m:t>𝟔</m:t>
                        </m:r>
                        <m:r>
                          <a:rPr lang="en-US" sz="3800" b="1" i="1">
                            <a:latin typeface="Cambria Math"/>
                          </a:rPr>
                          <m:t>𝒙</m:t>
                        </m:r>
                        <m:r>
                          <a:rPr lang="en-US" sz="3800" b="1" i="1">
                            <a:latin typeface="Cambria Math"/>
                          </a:rPr>
                          <m:t>+</m:t>
                        </m:r>
                        <m:r>
                          <a:rPr lang="en-US" sz="3800" b="1" i="1">
                            <a:latin typeface="Cambria Math"/>
                          </a:rPr>
                          <m:t>𝟏</m:t>
                        </m:r>
                      </m:e>
                    </m:rad>
                    <m:r>
                      <a:rPr lang="en-US" sz="3800" b="1" i="1">
                        <a:latin typeface="Cambria Math"/>
                      </a:rPr>
                      <m:t>−</m:t>
                    </m:r>
                    <m:r>
                      <a:rPr lang="en-US" sz="3800" b="1" i="1">
                        <a:latin typeface="Cambria Math"/>
                      </a:rPr>
                      <m:t>𝒙</m:t>
                    </m:r>
                    <m:r>
                      <a:rPr lang="en-US" sz="3800" b="1" i="1">
                        <a:latin typeface="Cambria Math"/>
                      </a:rPr>
                      <m:t>=</m:t>
                    </m:r>
                    <m:r>
                      <a:rPr lang="en-US" sz="3800" b="0" i="1">
                        <a:latin typeface="Cambria Math"/>
                      </a:rPr>
                      <m:t>−</m:t>
                    </m:r>
                    <m:r>
                      <a:rPr lang="en-US" sz="3800" b="1" i="0" smtClean="0">
                        <a:latin typeface="Cambria Math"/>
                      </a:rPr>
                      <m:t>𝟏</m:t>
                    </m:r>
                  </m:oMath>
                </a14:m>
                <a:r>
                  <a:rPr lang="en-US" sz="3800" b="1" dirty="0"/>
                  <a:t>                         </a:t>
                </a:r>
                <a14:m>
                  <m:oMath xmlns:m="http://schemas.openxmlformats.org/officeDocument/2006/math">
                    <m:rad>
                      <m:radPr>
                        <m:degHide m:val="on"/>
                        <m:ctrlPr>
                          <a:rPr lang="en-US" sz="3800" b="1" i="1">
                            <a:latin typeface="Cambria Math" panose="02040503050406030204" pitchFamily="18" charset="0"/>
                          </a:rPr>
                        </m:ctrlPr>
                      </m:radPr>
                      <m:deg/>
                      <m:e>
                        <m:r>
                          <a:rPr lang="en-US" sz="3800" b="1" i="1">
                            <a:latin typeface="Cambria Math"/>
                          </a:rPr>
                          <m:t>𝟔</m:t>
                        </m:r>
                        <m:r>
                          <a:rPr lang="en-US" sz="3800" b="1" i="1">
                            <a:latin typeface="Cambria Math"/>
                          </a:rPr>
                          <m:t>𝒙</m:t>
                        </m:r>
                        <m:r>
                          <a:rPr lang="en-US" sz="3800" b="1" i="1">
                            <a:latin typeface="Cambria Math"/>
                          </a:rPr>
                          <m:t>+</m:t>
                        </m:r>
                        <m:r>
                          <a:rPr lang="en-US" sz="3800" b="1" i="1">
                            <a:latin typeface="Cambria Math"/>
                          </a:rPr>
                          <m:t>𝟏</m:t>
                        </m:r>
                      </m:e>
                    </m:rad>
                    <m:r>
                      <a:rPr lang="en-US" sz="3800" b="1" i="1">
                        <a:latin typeface="Cambria Math"/>
                      </a:rPr>
                      <m:t>−</m:t>
                    </m:r>
                    <m:r>
                      <a:rPr lang="en-US" sz="3800" b="1" i="1">
                        <a:latin typeface="Cambria Math"/>
                      </a:rPr>
                      <m:t>𝒙</m:t>
                    </m:r>
                    <m:r>
                      <a:rPr lang="en-US" sz="3800" b="1" i="1">
                        <a:latin typeface="Cambria Math"/>
                      </a:rPr>
                      <m:t>=</m:t>
                    </m:r>
                    <m:r>
                      <a:rPr lang="en-US" sz="3800" i="1">
                        <a:latin typeface="Cambria Math"/>
                      </a:rPr>
                      <m:t>−</m:t>
                    </m:r>
                    <m:r>
                      <a:rPr lang="en-US" sz="3800" b="1">
                        <a:latin typeface="Cambria Math"/>
                      </a:rPr>
                      <m:t>𝟏</m:t>
                    </m:r>
                  </m:oMath>
                </a14:m>
                <a:endParaRPr lang="en-US" sz="3800" b="1" dirty="0"/>
              </a:p>
              <a:p>
                <a:pPr marL="0" indent="0">
                  <a:buNone/>
                </a:pPr>
                <a14:m>
                  <m:oMath xmlns:m="http://schemas.openxmlformats.org/officeDocument/2006/math">
                    <m:rad>
                      <m:radPr>
                        <m:degHide m:val="on"/>
                        <m:ctrlPr>
                          <a:rPr lang="en-US" sz="3800" b="1" i="1">
                            <a:latin typeface="Cambria Math" panose="02040503050406030204" pitchFamily="18" charset="0"/>
                          </a:rPr>
                        </m:ctrlPr>
                      </m:radPr>
                      <m:deg/>
                      <m:e>
                        <m:r>
                          <a:rPr lang="en-US" sz="3800" b="1" i="1">
                            <a:latin typeface="Cambria Math"/>
                          </a:rPr>
                          <m:t>𝟔</m:t>
                        </m:r>
                        <m:r>
                          <a:rPr lang="en-US" sz="3800" b="1" i="1">
                            <a:latin typeface="Cambria Math"/>
                          </a:rPr>
                          <m:t>∗</m:t>
                        </m:r>
                        <m:r>
                          <a:rPr lang="en-US" sz="3800" b="1" i="1">
                            <a:latin typeface="Cambria Math"/>
                          </a:rPr>
                          <m:t>𝟎</m:t>
                        </m:r>
                        <m:r>
                          <a:rPr lang="en-US" sz="3800" b="1" i="1">
                            <a:latin typeface="Cambria Math"/>
                          </a:rPr>
                          <m:t>+</m:t>
                        </m:r>
                        <m:r>
                          <a:rPr lang="en-US" sz="3800" b="1" i="1">
                            <a:latin typeface="Cambria Math"/>
                          </a:rPr>
                          <m:t>𝟏</m:t>
                        </m:r>
                      </m:e>
                    </m:rad>
                    <m:r>
                      <a:rPr lang="en-US" sz="3800" b="1" i="1">
                        <a:latin typeface="Cambria Math"/>
                      </a:rPr>
                      <m:t>−</m:t>
                    </m:r>
                    <m:r>
                      <a:rPr lang="en-US" sz="3800" b="1" i="1">
                        <a:latin typeface="Cambria Math"/>
                      </a:rPr>
                      <m:t>𝟎</m:t>
                    </m:r>
                    <m:r>
                      <a:rPr lang="en-US" sz="3800" b="1" i="1">
                        <a:latin typeface="Cambria Math"/>
                      </a:rPr>
                      <m:t>=−</m:t>
                    </m:r>
                    <m:r>
                      <a:rPr lang="en-US" sz="3800" b="1" i="1" smtClean="0">
                        <a:latin typeface="Cambria Math"/>
                      </a:rPr>
                      <m:t>𝟏</m:t>
                    </m:r>
                  </m:oMath>
                </a14:m>
                <a:r>
                  <a:rPr lang="en-US" sz="3800" b="1" dirty="0"/>
                  <a:t>                     </a:t>
                </a:r>
                <a14:m>
                  <m:oMath xmlns:m="http://schemas.openxmlformats.org/officeDocument/2006/math">
                    <m:rad>
                      <m:radPr>
                        <m:degHide m:val="on"/>
                        <m:ctrlPr>
                          <a:rPr lang="en-US" sz="3800" b="1" i="1">
                            <a:latin typeface="Cambria Math" panose="02040503050406030204" pitchFamily="18" charset="0"/>
                          </a:rPr>
                        </m:ctrlPr>
                      </m:radPr>
                      <m:deg/>
                      <m:e>
                        <m:r>
                          <a:rPr lang="en-US" sz="3800" b="1" i="1">
                            <a:latin typeface="Cambria Math"/>
                          </a:rPr>
                          <m:t>𝟒𝟗</m:t>
                        </m:r>
                      </m:e>
                    </m:rad>
                    <m:r>
                      <a:rPr lang="en-US" sz="3800" b="1" i="1">
                        <a:latin typeface="Cambria Math"/>
                      </a:rPr>
                      <m:t>−</m:t>
                    </m:r>
                    <m:r>
                      <a:rPr lang="en-US" sz="3800" b="1" i="1">
                        <a:latin typeface="Cambria Math"/>
                      </a:rPr>
                      <m:t>𝟖</m:t>
                    </m:r>
                    <m:r>
                      <a:rPr lang="en-US" sz="3800" b="1" i="1">
                        <a:latin typeface="Cambria Math"/>
                      </a:rPr>
                      <m:t>=−</m:t>
                    </m:r>
                    <m:r>
                      <a:rPr lang="en-US" sz="3800" b="1" i="1" smtClean="0">
                        <a:latin typeface="Cambria Math"/>
                      </a:rPr>
                      <m:t>𝟏</m:t>
                    </m:r>
                  </m:oMath>
                </a14:m>
                <a:endParaRPr lang="en-US" sz="3800" b="1" dirty="0"/>
              </a:p>
              <a:p>
                <a:pPr marL="0" indent="0">
                  <a:buNone/>
                </a:pPr>
                <a14:m>
                  <m:oMath xmlns:m="http://schemas.openxmlformats.org/officeDocument/2006/math">
                    <m:rad>
                      <m:radPr>
                        <m:degHide m:val="on"/>
                        <m:ctrlPr>
                          <a:rPr lang="en-US" sz="3800" b="1" i="1">
                            <a:latin typeface="Cambria Math" panose="02040503050406030204" pitchFamily="18" charset="0"/>
                          </a:rPr>
                        </m:ctrlPr>
                      </m:radPr>
                      <m:deg/>
                      <m:e>
                        <m:r>
                          <a:rPr lang="en-US" sz="3800" b="1" i="1">
                            <a:latin typeface="Cambria Math"/>
                          </a:rPr>
                          <m:t>𝟏</m:t>
                        </m:r>
                      </m:e>
                    </m:rad>
                    <m:r>
                      <a:rPr lang="en-US" sz="3800" b="1" i="1">
                        <a:latin typeface="Cambria Math"/>
                      </a:rPr>
                      <m:t>≠−</m:t>
                    </m:r>
                    <m:r>
                      <a:rPr lang="en-US" sz="3800" b="1" i="1">
                        <a:latin typeface="Cambria Math"/>
                      </a:rPr>
                      <m:t>𝟏</m:t>
                    </m:r>
                    <m:r>
                      <a:rPr lang="en-US" sz="3800" b="1" i="1" smtClean="0">
                        <a:latin typeface="Cambria Math"/>
                      </a:rPr>
                      <m:t> </m:t>
                    </m:r>
                  </m:oMath>
                </a14:m>
                <a:r>
                  <a:rPr lang="en-US" sz="3800" dirty="0"/>
                  <a:t>                                     </a:t>
                </a:r>
                <a:r>
                  <a:rPr lang="en-US" sz="3800" b="1" dirty="0"/>
                  <a:t>       </a:t>
                </a:r>
                <a14:m>
                  <m:oMath xmlns:m="http://schemas.openxmlformats.org/officeDocument/2006/math">
                    <m:r>
                      <a:rPr lang="en-US" sz="3800" b="1" i="1" dirty="0">
                        <a:latin typeface="Cambria Math"/>
                      </a:rPr>
                      <m:t>𝟕</m:t>
                    </m:r>
                    <m:r>
                      <a:rPr lang="en-US" sz="3800" b="1" i="1">
                        <a:latin typeface="Cambria Math"/>
                      </a:rPr>
                      <m:t>=</m:t>
                    </m:r>
                    <m:r>
                      <a:rPr lang="en-US" sz="3800" b="1" i="1">
                        <a:latin typeface="Cambria Math"/>
                      </a:rPr>
                      <m:t>𝟕</m:t>
                    </m:r>
                  </m:oMath>
                </a14:m>
                <a:endParaRPr lang="en-US" sz="3800" dirty="0"/>
              </a:p>
              <a:p>
                <a:pPr marL="0" indent="0">
                  <a:buNone/>
                </a:pPr>
                <a14:m>
                  <m:oMath xmlns:m="http://schemas.openxmlformats.org/officeDocument/2006/math">
                    <m:sSub>
                      <m:sSubPr>
                        <m:ctrlPr>
                          <a:rPr lang="en-US" sz="3800" b="1" i="1">
                            <a:latin typeface="Cambria Math" panose="02040503050406030204" pitchFamily="18" charset="0"/>
                          </a:rPr>
                        </m:ctrlPr>
                      </m:sSubPr>
                      <m:e>
                        <m:r>
                          <a:rPr lang="en-US" sz="3800" b="1" i="1">
                            <a:latin typeface="Cambria Math"/>
                          </a:rPr>
                          <m:t>𝒙</m:t>
                        </m:r>
                      </m:e>
                      <m:sub>
                        <m:r>
                          <a:rPr lang="en-US" sz="3800" b="1" i="1">
                            <a:latin typeface="Cambria Math"/>
                          </a:rPr>
                          <m:t>𝟏</m:t>
                        </m:r>
                      </m:sub>
                    </m:sSub>
                    <m:r>
                      <a:rPr lang="en-US" sz="3800" b="1" i="1">
                        <a:latin typeface="Cambria Math"/>
                      </a:rPr>
                      <m:t>=</m:t>
                    </m:r>
                    <m:r>
                      <a:rPr lang="en-US" sz="3800" b="1" i="0" smtClean="0">
                        <a:latin typeface="Cambria Math"/>
                      </a:rPr>
                      <m:t>𝟎</m:t>
                    </m:r>
                  </m:oMath>
                </a14:m>
                <a:r>
                  <a:rPr lang="en-US" sz="3800" b="1" dirty="0"/>
                  <a:t> </a:t>
                </a:r>
                <a14:m>
                  <m:oMath xmlns:m="http://schemas.openxmlformats.org/officeDocument/2006/math">
                    <m:sSub>
                      <m:sSubPr>
                        <m:ctrlPr>
                          <a:rPr lang="en-US" sz="3800" b="1" i="1">
                            <a:latin typeface="Cambria Math" panose="02040503050406030204" pitchFamily="18" charset="0"/>
                          </a:rPr>
                        </m:ctrlPr>
                      </m:sSubPr>
                      <m:e>
                        <m:r>
                          <a:rPr lang="en-US" sz="3800" b="1" i="1" smtClean="0">
                            <a:latin typeface="Cambria Math"/>
                          </a:rPr>
                          <m:t>                                                 </m:t>
                        </m:r>
                        <m:r>
                          <a:rPr lang="en-US" sz="3800" b="1" i="1">
                            <a:latin typeface="Cambria Math"/>
                          </a:rPr>
                          <m:t>𝒙</m:t>
                        </m:r>
                      </m:e>
                      <m:sub>
                        <m:r>
                          <a:rPr lang="en-US" sz="3800" b="1" i="1">
                            <a:latin typeface="Cambria Math"/>
                          </a:rPr>
                          <m:t>𝟐</m:t>
                        </m:r>
                      </m:sub>
                    </m:sSub>
                    <m:r>
                      <a:rPr lang="en-US" sz="3800" b="1" i="1">
                        <a:latin typeface="Cambria Math"/>
                      </a:rPr>
                      <m:t>=</m:t>
                    </m:r>
                    <m:r>
                      <a:rPr lang="en-US" sz="3800" b="1" i="1">
                        <a:latin typeface="Cambria Math"/>
                      </a:rPr>
                      <m:t>𝟖</m:t>
                    </m:r>
                  </m:oMath>
                </a14:m>
                <a:r>
                  <a:rPr lang="en-US" sz="3800" b="1" dirty="0"/>
                  <a:t>  </a:t>
                </a:r>
              </a:p>
              <a:p>
                <a:pPr marL="0" indent="0">
                  <a:buNone/>
                </a:pPr>
                <a:r>
                  <a:rPr lang="en-US" sz="3800" dirty="0"/>
                  <a:t>is an extraneous solution                  is a solution</a:t>
                </a:r>
              </a:p>
              <a:p>
                <a:pPr marL="0" indent="0">
                  <a:buNone/>
                </a:pPr>
                <a14:m>
                  <m:oMathPara xmlns:m="http://schemas.openxmlformats.org/officeDocument/2006/math">
                    <m:oMathParaPr>
                      <m:jc m:val="center"/>
                    </m:oMathParaPr>
                    <m:oMath xmlns:m="http://schemas.openxmlformats.org/officeDocument/2006/math">
                      <m:r>
                        <a:rPr lang="en-US" sz="3800" b="1" i="1">
                          <a:latin typeface="Cambria Math"/>
                        </a:rPr>
                        <m:t>{</m:t>
                      </m:r>
                      <m:r>
                        <a:rPr lang="en-US" sz="3800" b="1" i="1">
                          <a:latin typeface="Cambria Math"/>
                        </a:rPr>
                        <m:t>𝟖</m:t>
                      </m:r>
                      <m:r>
                        <a:rPr lang="en-US" sz="3800" b="1" i="1">
                          <a:latin typeface="Cambria Math"/>
                        </a:rPr>
                        <m:t>}</m:t>
                      </m:r>
                    </m:oMath>
                  </m:oMathPara>
                </a14:m>
                <a:endParaRPr lang="en-US" sz="3800" b="1" dirty="0"/>
              </a:p>
              <a:p>
                <a:pPr marL="0" indent="0" algn="ctr">
                  <a:buNone/>
                </a:pPr>
                <a:endParaRPr lang="en-US" sz="2800" b="1" dirty="0"/>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xfrm>
                <a:off x="457200" y="1200150"/>
                <a:ext cx="8229600" cy="3886199"/>
              </a:xfrm>
              <a:blipFill rotWithShape="1">
                <a:blip r:embed="rId2"/>
                <a:stretch>
                  <a:fillRect l="-1333" t="-3140" b="-9419"/>
                </a:stretch>
              </a:blipFill>
            </p:spPr>
            <p:txBody>
              <a:bodyPr/>
              <a:lstStyle/>
              <a:p>
                <a:r>
                  <a:rPr lang="en-US">
                    <a:noFill/>
                  </a:rPr>
                  <a:t> </a:t>
                </a:r>
              </a:p>
            </p:txBody>
          </p:sp>
        </mc:Fallback>
      </mc:AlternateContent>
      <p:pic>
        <p:nvPicPr>
          <p:cNvPr id="5" name="Picture 2" descr="C:\Users\nicart\Dropbox\algebra 1\Horizontal Logo (1).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767227" y="4868852"/>
            <a:ext cx="2414016" cy="30412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489735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 y="361950"/>
            <a:ext cx="8229600" cy="609600"/>
          </a:xfrm>
        </p:spPr>
        <p:txBody>
          <a:bodyPr>
            <a:noAutofit/>
          </a:bodyPr>
          <a:lstStyle/>
          <a:p>
            <a:r>
              <a:rPr lang="en-US" sz="2800" b="1" dirty="0"/>
              <a:t>Solving Radical Equations</a:t>
            </a:r>
            <a:endParaRPr lang="en-US" sz="2800" b="1" dirty="0">
              <a:latin typeface="Cambria" panose="02040503050406030204" pitchFamily="18" charset="0"/>
            </a:endParaRPr>
          </a:p>
        </p:txBody>
      </p:sp>
      <p:sp>
        <p:nvSpPr>
          <p:cNvPr id="3" name="Content Placeholder 2"/>
          <p:cNvSpPr>
            <a:spLocks noGrp="1"/>
          </p:cNvSpPr>
          <p:nvPr>
            <p:ph idx="1"/>
          </p:nvPr>
        </p:nvSpPr>
        <p:spPr>
          <a:xfrm>
            <a:off x="228600" y="971550"/>
            <a:ext cx="8686800" cy="3810000"/>
          </a:xfrm>
        </p:spPr>
        <p:txBody>
          <a:bodyPr>
            <a:normAutofit/>
          </a:bodyPr>
          <a:lstStyle/>
          <a:p>
            <a:r>
              <a:rPr lang="en-US" sz="2400" b="1" dirty="0"/>
              <a:t>Steps to Solve an Equation Containing Two Square Root Terms</a:t>
            </a:r>
            <a:endParaRPr lang="en-US" sz="2400" dirty="0"/>
          </a:p>
          <a:p>
            <a:pPr marL="0" indent="0">
              <a:buNone/>
            </a:pPr>
            <a:endParaRPr lang="en-US" sz="2400" dirty="0"/>
          </a:p>
          <a:p>
            <a:r>
              <a:rPr lang="en-US" sz="2400" dirty="0"/>
              <a:t>1. Isolate one of the radical terms </a:t>
            </a:r>
          </a:p>
          <a:p>
            <a:r>
              <a:rPr lang="en-US" sz="2400" dirty="0"/>
              <a:t>2. Square both sides of the equation.</a:t>
            </a:r>
          </a:p>
          <a:p>
            <a:r>
              <a:rPr lang="en-US" sz="2400" dirty="0"/>
              <a:t>3. Isolate the remaining radical term.</a:t>
            </a:r>
          </a:p>
          <a:p>
            <a:r>
              <a:rPr lang="en-US" sz="2400" dirty="0"/>
              <a:t>4. Square both sides of the equation.</a:t>
            </a:r>
          </a:p>
          <a:p>
            <a:r>
              <a:rPr lang="en-US" sz="2400" dirty="0"/>
              <a:t>5. Solve the resulting equation.</a:t>
            </a:r>
          </a:p>
          <a:p>
            <a:r>
              <a:rPr lang="en-US" sz="2400" dirty="0"/>
              <a:t>6. Check your solution. Watch for extraneous (false) solutions.</a:t>
            </a:r>
          </a:p>
          <a:p>
            <a:pPr marL="0" indent="0" algn="ctr">
              <a:spcBef>
                <a:spcPts val="0"/>
              </a:spcBef>
              <a:spcAft>
                <a:spcPts val="600"/>
              </a:spcAft>
              <a:buNone/>
            </a:pPr>
            <a:endParaRPr lang="en-US" sz="2400" b="1" dirty="0"/>
          </a:p>
        </p:txBody>
      </p:sp>
      <p:pic>
        <p:nvPicPr>
          <p:cNvPr id="6" name="Picture 2" descr="C:\Users\nicart\Dropbox\algebra 1\Horizontal Logo (1).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767227" y="4868852"/>
            <a:ext cx="2414016" cy="30412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6520641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76200" y="209550"/>
            <a:ext cx="8229600" cy="365760"/>
          </a:xfrm>
        </p:spPr>
        <p:txBody>
          <a:bodyPr>
            <a:noAutofit/>
          </a:bodyPr>
          <a:lstStyle/>
          <a:p>
            <a:r>
              <a:rPr lang="en-US" sz="2800" b="1" dirty="0"/>
              <a:t>Solving Radical Equations</a:t>
            </a:r>
            <a:endParaRPr lang="en-US" sz="2800" b="1" dirty="0">
              <a:latin typeface="Cambria" panose="02040503050406030204" pitchFamily="18" charset="0"/>
            </a:endParaRPr>
          </a:p>
        </p:txBody>
      </p:sp>
      <mc:AlternateContent xmlns:mc="http://schemas.openxmlformats.org/markup-compatibility/2006" xmlns:a14="http://schemas.microsoft.com/office/drawing/2010/main">
        <mc:Choice Requires="a14">
          <p:sp>
            <p:nvSpPr>
              <p:cNvPr id="5" name="Content Placeholder 2"/>
              <p:cNvSpPr>
                <a:spLocks noGrp="1"/>
              </p:cNvSpPr>
              <p:nvPr>
                <p:ph idx="1"/>
              </p:nvPr>
            </p:nvSpPr>
            <p:spPr>
              <a:xfrm>
                <a:off x="76200" y="742950"/>
                <a:ext cx="8991600" cy="4038600"/>
              </a:xfrm>
            </p:spPr>
            <p:txBody>
              <a:bodyPr>
                <a:normAutofit/>
              </a:bodyPr>
              <a:lstStyle/>
              <a:p>
                <a:pPr marL="0" indent="0">
                  <a:spcBef>
                    <a:spcPts val="0"/>
                  </a:spcBef>
                  <a:spcAft>
                    <a:spcPts val="600"/>
                  </a:spcAft>
                  <a:buNone/>
                </a:pPr>
                <a:r>
                  <a:rPr lang="en-US" sz="2800" b="1" dirty="0"/>
                  <a:t>Sample Problem 2</a:t>
                </a:r>
                <a:r>
                  <a:rPr lang="en-US" sz="2800" dirty="0"/>
                  <a:t>: Solve the following equation.</a:t>
                </a:r>
              </a:p>
              <a:p>
                <a:pPr marL="0" indent="0" algn="ctr">
                  <a:spcBef>
                    <a:spcPts val="0"/>
                  </a:spcBef>
                  <a:spcAft>
                    <a:spcPts val="600"/>
                  </a:spcAft>
                  <a:buNone/>
                </a:pPr>
                <a14:m>
                  <m:oMathPara xmlns:m="http://schemas.openxmlformats.org/officeDocument/2006/math">
                    <m:oMathParaPr>
                      <m:jc m:val="left"/>
                    </m:oMathParaPr>
                    <m:oMath xmlns:m="http://schemas.openxmlformats.org/officeDocument/2006/math">
                      <m:r>
                        <a:rPr lang="en-US" sz="2800" b="1" i="1" smtClean="0">
                          <a:latin typeface="Cambria Math"/>
                        </a:rPr>
                        <m:t>𝒂</m:t>
                      </m:r>
                      <m:r>
                        <a:rPr lang="en-US" sz="2800" b="1" i="1" smtClean="0">
                          <a:latin typeface="Cambria Math"/>
                        </a:rPr>
                        <m:t>. </m:t>
                      </m:r>
                      <m:rad>
                        <m:radPr>
                          <m:degHide m:val="on"/>
                          <m:ctrlPr>
                            <a:rPr lang="en-US" sz="2800" b="1" i="1">
                              <a:latin typeface="Cambria Math" panose="02040503050406030204" pitchFamily="18" charset="0"/>
                            </a:rPr>
                          </m:ctrlPr>
                        </m:radPr>
                        <m:deg/>
                        <m:e>
                          <m:r>
                            <a:rPr lang="en-US" sz="2800" b="1" i="1">
                              <a:latin typeface="Cambria Math"/>
                            </a:rPr>
                            <m:t>𝟓</m:t>
                          </m:r>
                          <m:r>
                            <a:rPr lang="en-US" sz="2800" b="1" i="1">
                              <a:latin typeface="Cambria Math"/>
                            </a:rPr>
                            <m:t>𝒙</m:t>
                          </m:r>
                          <m:r>
                            <a:rPr lang="en-US" sz="2800" b="1" i="1">
                              <a:latin typeface="Cambria Math"/>
                            </a:rPr>
                            <m:t>+</m:t>
                          </m:r>
                          <m:r>
                            <a:rPr lang="en-US" sz="2800" b="1" i="1">
                              <a:latin typeface="Cambria Math"/>
                            </a:rPr>
                            <m:t>𝟑</m:t>
                          </m:r>
                        </m:e>
                      </m:rad>
                      <m:r>
                        <a:rPr lang="en-US" sz="2800" b="1" i="1">
                          <a:latin typeface="Cambria Math"/>
                        </a:rPr>
                        <m:t>=</m:t>
                      </m:r>
                      <m:rad>
                        <m:radPr>
                          <m:degHide m:val="on"/>
                          <m:ctrlPr>
                            <a:rPr lang="en-US" sz="2800" b="1" i="1">
                              <a:latin typeface="Cambria Math" panose="02040503050406030204" pitchFamily="18" charset="0"/>
                            </a:rPr>
                          </m:ctrlPr>
                        </m:radPr>
                        <m:deg/>
                        <m:e>
                          <m:r>
                            <a:rPr lang="en-US" sz="2800" b="1" i="1">
                              <a:latin typeface="Cambria Math"/>
                            </a:rPr>
                            <m:t>𝟑</m:t>
                          </m:r>
                          <m:r>
                            <a:rPr lang="en-US" sz="2800" b="1" i="1">
                              <a:latin typeface="Cambria Math"/>
                            </a:rPr>
                            <m:t>𝒙</m:t>
                          </m:r>
                          <m:r>
                            <a:rPr lang="en-US" sz="2800" b="1" i="1">
                              <a:latin typeface="Cambria Math"/>
                            </a:rPr>
                            <m:t>+</m:t>
                          </m:r>
                          <m:r>
                            <a:rPr lang="en-US" sz="2800" b="1" i="1">
                              <a:latin typeface="Cambria Math"/>
                            </a:rPr>
                            <m:t>𝟕</m:t>
                          </m:r>
                        </m:e>
                      </m:rad>
                    </m:oMath>
                  </m:oMathPara>
                </a14:m>
                <a:endParaRPr lang="en-US" sz="2800" dirty="0"/>
              </a:p>
            </p:txBody>
          </p:sp>
        </mc:Choice>
        <mc:Fallback xmlns="">
          <p:sp>
            <p:nvSpPr>
              <p:cNvPr id="5" name="Content Placeholder 2"/>
              <p:cNvSpPr>
                <a:spLocks noGrp="1" noRot="1" noChangeAspect="1" noMove="1" noResize="1" noEditPoints="1" noAdjustHandles="1" noChangeArrowheads="1" noChangeShapeType="1" noTextEdit="1"/>
              </p:cNvSpPr>
              <p:nvPr>
                <p:ph idx="1"/>
              </p:nvPr>
            </p:nvSpPr>
            <p:spPr>
              <a:xfrm>
                <a:off x="76200" y="742950"/>
                <a:ext cx="8991600" cy="4038600"/>
              </a:xfrm>
              <a:blipFill rotWithShape="1">
                <a:blip r:embed="rId2"/>
                <a:stretch>
                  <a:fillRect l="-1424" t="-1360"/>
                </a:stretch>
              </a:blipFill>
            </p:spPr>
            <p:txBody>
              <a:bodyPr/>
              <a:lstStyle/>
              <a:p>
                <a:r>
                  <a:rPr lang="en-US">
                    <a:noFill/>
                  </a:rPr>
                  <a:t> </a:t>
                </a:r>
              </a:p>
            </p:txBody>
          </p:sp>
        </mc:Fallback>
      </mc:AlternateContent>
      <p:pic>
        <p:nvPicPr>
          <p:cNvPr id="6" name="Picture 2" descr="C:\Users\nicart\Dropbox\algebra 1\Horizontal Logo (1).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767227" y="4868852"/>
            <a:ext cx="2414016" cy="30412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268850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76200" y="209550"/>
            <a:ext cx="8229600" cy="365760"/>
          </a:xfrm>
        </p:spPr>
        <p:txBody>
          <a:bodyPr>
            <a:noAutofit/>
          </a:bodyPr>
          <a:lstStyle/>
          <a:p>
            <a:r>
              <a:rPr lang="en-US" sz="2800" b="1" dirty="0"/>
              <a:t>Solving Radical Equations</a:t>
            </a:r>
            <a:endParaRPr lang="en-US" sz="2800" b="1" dirty="0">
              <a:latin typeface="Cambria" panose="02040503050406030204" pitchFamily="18" charset="0"/>
            </a:endParaRPr>
          </a:p>
        </p:txBody>
      </p:sp>
      <mc:AlternateContent xmlns:mc="http://schemas.openxmlformats.org/markup-compatibility/2006" xmlns:a14="http://schemas.microsoft.com/office/drawing/2010/main">
        <mc:Choice Requires="a14">
          <p:sp>
            <p:nvSpPr>
              <p:cNvPr id="5" name="Content Placeholder 2"/>
              <p:cNvSpPr>
                <a:spLocks noGrp="1"/>
              </p:cNvSpPr>
              <p:nvPr>
                <p:ph idx="1"/>
              </p:nvPr>
            </p:nvSpPr>
            <p:spPr>
              <a:xfrm>
                <a:off x="76200" y="742950"/>
                <a:ext cx="8991600" cy="4038600"/>
              </a:xfrm>
            </p:spPr>
            <p:txBody>
              <a:bodyPr>
                <a:normAutofit/>
              </a:bodyPr>
              <a:lstStyle/>
              <a:p>
                <a:pPr marL="0" indent="0">
                  <a:spcBef>
                    <a:spcPts val="0"/>
                  </a:spcBef>
                  <a:spcAft>
                    <a:spcPts val="600"/>
                  </a:spcAft>
                  <a:buNone/>
                </a:pPr>
                <a:r>
                  <a:rPr lang="en-US" sz="2800" b="1" dirty="0"/>
                  <a:t>Sample Problem 2</a:t>
                </a:r>
                <a:r>
                  <a:rPr lang="en-US" sz="2800" dirty="0"/>
                  <a:t>: Solve the following equation.</a:t>
                </a:r>
              </a:p>
              <a:p>
                <a:pPr marL="0" indent="0">
                  <a:spcBef>
                    <a:spcPts val="0"/>
                  </a:spcBef>
                  <a:spcAft>
                    <a:spcPts val="600"/>
                  </a:spcAft>
                  <a:buNone/>
                </a:pPr>
                <a14:m>
                  <m:oMath xmlns:m="http://schemas.openxmlformats.org/officeDocument/2006/math">
                    <m:r>
                      <m:rPr>
                        <m:sty m:val="p"/>
                      </m:rPr>
                      <a:rPr lang="en-US" sz="2800" b="0" i="0">
                        <a:latin typeface="Cambria Math"/>
                      </a:rPr>
                      <m:t>a</m:t>
                    </m:r>
                    <m:r>
                      <a:rPr lang="en-US" sz="2800" b="0" i="0">
                        <a:latin typeface="Cambria Math"/>
                      </a:rPr>
                      <m:t>.</m:t>
                    </m:r>
                  </m:oMath>
                </a14:m>
                <a:r>
                  <a:rPr lang="en-US" sz="2800" dirty="0"/>
                  <a:t> Checking solution:</a:t>
                </a:r>
              </a:p>
              <a:p>
                <a:pPr marL="0" indent="0" algn="ctr">
                  <a:spcBef>
                    <a:spcPts val="0"/>
                  </a:spcBef>
                  <a:spcAft>
                    <a:spcPts val="600"/>
                  </a:spcAft>
                  <a:buNone/>
                </a:pPr>
                <a14:m>
                  <m:oMathPara xmlns:m="http://schemas.openxmlformats.org/officeDocument/2006/math">
                    <m:oMathParaPr>
                      <m:jc m:val="left"/>
                    </m:oMathParaPr>
                    <m:oMath xmlns:m="http://schemas.openxmlformats.org/officeDocument/2006/math">
                      <m:rad>
                        <m:radPr>
                          <m:degHide m:val="on"/>
                          <m:ctrlPr>
                            <a:rPr lang="en-US" sz="2800" b="1" i="1">
                              <a:latin typeface="Cambria Math" panose="02040503050406030204" pitchFamily="18" charset="0"/>
                            </a:rPr>
                          </m:ctrlPr>
                        </m:radPr>
                        <m:deg/>
                        <m:e>
                          <m:r>
                            <a:rPr lang="en-US" sz="2800" b="1" i="1">
                              <a:latin typeface="Cambria Math"/>
                            </a:rPr>
                            <m:t>𝟓</m:t>
                          </m:r>
                          <m:r>
                            <a:rPr lang="en-US" sz="2800" b="1" i="1">
                              <a:latin typeface="Cambria Math"/>
                            </a:rPr>
                            <m:t>𝒙</m:t>
                          </m:r>
                          <m:r>
                            <a:rPr lang="en-US" sz="2800" b="1" i="1">
                              <a:latin typeface="Cambria Math"/>
                            </a:rPr>
                            <m:t>+</m:t>
                          </m:r>
                          <m:r>
                            <a:rPr lang="en-US" sz="2800" b="1" i="1">
                              <a:latin typeface="Cambria Math"/>
                            </a:rPr>
                            <m:t>𝟑</m:t>
                          </m:r>
                        </m:e>
                      </m:rad>
                      <m:r>
                        <a:rPr lang="en-US" sz="2800" b="1" i="1">
                          <a:latin typeface="Cambria Math"/>
                        </a:rPr>
                        <m:t>=</m:t>
                      </m:r>
                      <m:rad>
                        <m:radPr>
                          <m:degHide m:val="on"/>
                          <m:ctrlPr>
                            <a:rPr lang="en-US" sz="2800" b="1" i="1">
                              <a:latin typeface="Cambria Math" panose="02040503050406030204" pitchFamily="18" charset="0"/>
                            </a:rPr>
                          </m:ctrlPr>
                        </m:radPr>
                        <m:deg/>
                        <m:e>
                          <m:r>
                            <a:rPr lang="en-US" sz="2800" b="1" i="1">
                              <a:latin typeface="Cambria Math"/>
                            </a:rPr>
                            <m:t>𝟑</m:t>
                          </m:r>
                          <m:r>
                            <a:rPr lang="en-US" sz="2800" b="1" i="1">
                              <a:latin typeface="Cambria Math"/>
                            </a:rPr>
                            <m:t>𝒙</m:t>
                          </m:r>
                          <m:r>
                            <a:rPr lang="en-US" sz="2800" b="1" i="1">
                              <a:latin typeface="Cambria Math"/>
                            </a:rPr>
                            <m:t>+</m:t>
                          </m:r>
                          <m:r>
                            <a:rPr lang="en-US" sz="2800" b="1" i="1">
                              <a:latin typeface="Cambria Math"/>
                            </a:rPr>
                            <m:t>𝟕</m:t>
                          </m:r>
                        </m:e>
                      </m:rad>
                    </m:oMath>
                  </m:oMathPara>
                </a14:m>
                <a:endParaRPr lang="en-US" sz="2800" dirty="0"/>
              </a:p>
            </p:txBody>
          </p:sp>
        </mc:Choice>
        <mc:Fallback xmlns="">
          <p:sp>
            <p:nvSpPr>
              <p:cNvPr id="5" name="Content Placeholder 2"/>
              <p:cNvSpPr>
                <a:spLocks noGrp="1" noRot="1" noChangeAspect="1" noMove="1" noResize="1" noEditPoints="1" noAdjustHandles="1" noChangeArrowheads="1" noChangeShapeType="1" noTextEdit="1"/>
              </p:cNvSpPr>
              <p:nvPr>
                <p:ph idx="1"/>
              </p:nvPr>
            </p:nvSpPr>
            <p:spPr>
              <a:xfrm>
                <a:off x="76200" y="742950"/>
                <a:ext cx="8991600" cy="4038600"/>
              </a:xfrm>
              <a:blipFill rotWithShape="1">
                <a:blip r:embed="rId2"/>
                <a:stretch>
                  <a:fillRect l="-1424" t="-1360"/>
                </a:stretch>
              </a:blipFill>
            </p:spPr>
            <p:txBody>
              <a:bodyPr/>
              <a:lstStyle/>
              <a:p>
                <a:r>
                  <a:rPr lang="en-US">
                    <a:noFill/>
                  </a:rPr>
                  <a:t> </a:t>
                </a:r>
              </a:p>
            </p:txBody>
          </p:sp>
        </mc:Fallback>
      </mc:AlternateContent>
      <p:pic>
        <p:nvPicPr>
          <p:cNvPr id="6" name="Picture 2" descr="C:\Users\nicart\Dropbox\algebra 1\Horizontal Logo (1).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767227" y="4868852"/>
            <a:ext cx="2414016" cy="30412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716469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76200" y="209550"/>
            <a:ext cx="8229600" cy="365760"/>
          </a:xfrm>
        </p:spPr>
        <p:txBody>
          <a:bodyPr>
            <a:noAutofit/>
          </a:bodyPr>
          <a:lstStyle/>
          <a:p>
            <a:r>
              <a:rPr lang="en-US" sz="2800" b="1" dirty="0"/>
              <a:t>Solving Radical Equations</a:t>
            </a:r>
            <a:endParaRPr lang="en-US" sz="2800" b="1" dirty="0">
              <a:latin typeface="Cambria" panose="02040503050406030204" pitchFamily="18" charset="0"/>
            </a:endParaRPr>
          </a:p>
        </p:txBody>
      </p:sp>
      <mc:AlternateContent xmlns:mc="http://schemas.openxmlformats.org/markup-compatibility/2006" xmlns:a14="http://schemas.microsoft.com/office/drawing/2010/main">
        <mc:Choice Requires="a14">
          <p:sp>
            <p:nvSpPr>
              <p:cNvPr id="5" name="Content Placeholder 2"/>
              <p:cNvSpPr>
                <a:spLocks noGrp="1"/>
              </p:cNvSpPr>
              <p:nvPr>
                <p:ph idx="1"/>
              </p:nvPr>
            </p:nvSpPr>
            <p:spPr>
              <a:xfrm>
                <a:off x="76200" y="742950"/>
                <a:ext cx="8991600" cy="4038600"/>
              </a:xfrm>
            </p:spPr>
            <p:txBody>
              <a:bodyPr>
                <a:normAutofit/>
              </a:bodyPr>
              <a:lstStyle/>
              <a:p>
                <a:pPr marL="0" indent="0">
                  <a:spcBef>
                    <a:spcPts val="0"/>
                  </a:spcBef>
                  <a:spcAft>
                    <a:spcPts val="600"/>
                  </a:spcAft>
                  <a:buNone/>
                </a:pPr>
                <a:r>
                  <a:rPr lang="en-US" sz="2800" b="1" dirty="0"/>
                  <a:t>Sample Problem 2</a:t>
                </a:r>
                <a:r>
                  <a:rPr lang="en-US" sz="2800" dirty="0"/>
                  <a:t>: Solve the following equation.</a:t>
                </a:r>
              </a:p>
              <a:p>
                <a:pPr marL="0" indent="0" algn="ctr">
                  <a:spcBef>
                    <a:spcPts val="0"/>
                  </a:spcBef>
                  <a:spcAft>
                    <a:spcPts val="600"/>
                  </a:spcAft>
                  <a:buNone/>
                </a:pPr>
                <a14:m>
                  <m:oMathPara xmlns:m="http://schemas.openxmlformats.org/officeDocument/2006/math">
                    <m:oMathParaPr>
                      <m:jc m:val="left"/>
                    </m:oMathParaPr>
                    <m:oMath xmlns:m="http://schemas.openxmlformats.org/officeDocument/2006/math">
                      <m:r>
                        <a:rPr lang="en-US" sz="2800" b="1" i="1" smtClean="0">
                          <a:latin typeface="Cambria Math"/>
                        </a:rPr>
                        <m:t>𝒂</m:t>
                      </m:r>
                      <m:r>
                        <a:rPr lang="en-US" sz="2800" b="1" i="1" smtClean="0">
                          <a:latin typeface="Cambria Math"/>
                        </a:rPr>
                        <m:t>. </m:t>
                      </m:r>
                      <m:rad>
                        <m:radPr>
                          <m:degHide m:val="on"/>
                          <m:ctrlPr>
                            <a:rPr lang="en-US" sz="2800" b="1" i="1">
                              <a:latin typeface="Cambria Math" panose="02040503050406030204" pitchFamily="18" charset="0"/>
                            </a:rPr>
                          </m:ctrlPr>
                        </m:radPr>
                        <m:deg/>
                        <m:e>
                          <m:r>
                            <a:rPr lang="en-US" sz="2800" b="1" i="1">
                              <a:latin typeface="Cambria Math"/>
                            </a:rPr>
                            <m:t>𝟓</m:t>
                          </m:r>
                          <m:r>
                            <a:rPr lang="en-US" sz="2800" b="1" i="1">
                              <a:latin typeface="Cambria Math"/>
                            </a:rPr>
                            <m:t>𝒙</m:t>
                          </m:r>
                          <m:r>
                            <a:rPr lang="en-US" sz="2800" b="1" i="1">
                              <a:latin typeface="Cambria Math"/>
                            </a:rPr>
                            <m:t>+</m:t>
                          </m:r>
                          <m:r>
                            <a:rPr lang="en-US" sz="2800" b="1" i="1">
                              <a:latin typeface="Cambria Math"/>
                            </a:rPr>
                            <m:t>𝟑</m:t>
                          </m:r>
                        </m:e>
                      </m:rad>
                      <m:r>
                        <a:rPr lang="en-US" sz="2800" b="1" i="1">
                          <a:latin typeface="Cambria Math"/>
                        </a:rPr>
                        <m:t>=</m:t>
                      </m:r>
                      <m:rad>
                        <m:radPr>
                          <m:degHide m:val="on"/>
                          <m:ctrlPr>
                            <a:rPr lang="en-US" sz="2800" b="1" i="1">
                              <a:latin typeface="Cambria Math" panose="02040503050406030204" pitchFamily="18" charset="0"/>
                            </a:rPr>
                          </m:ctrlPr>
                        </m:radPr>
                        <m:deg/>
                        <m:e>
                          <m:r>
                            <a:rPr lang="en-US" sz="2800" b="1" i="1">
                              <a:latin typeface="Cambria Math"/>
                            </a:rPr>
                            <m:t>𝟑</m:t>
                          </m:r>
                          <m:r>
                            <a:rPr lang="en-US" sz="2800" b="1" i="1">
                              <a:latin typeface="Cambria Math"/>
                            </a:rPr>
                            <m:t>𝒙</m:t>
                          </m:r>
                          <m:r>
                            <a:rPr lang="en-US" sz="2800" b="1" i="1">
                              <a:latin typeface="Cambria Math"/>
                            </a:rPr>
                            <m:t>+</m:t>
                          </m:r>
                          <m:r>
                            <a:rPr lang="en-US" sz="2800" b="1" i="1">
                              <a:latin typeface="Cambria Math"/>
                            </a:rPr>
                            <m:t>𝟕</m:t>
                          </m:r>
                        </m:e>
                      </m:rad>
                    </m:oMath>
                  </m:oMathPara>
                </a14:m>
                <a:endParaRPr lang="en-US" sz="2800" dirty="0"/>
              </a:p>
              <a:p>
                <a:pPr marL="0" indent="0" algn="ctr">
                  <a:spcBef>
                    <a:spcPts val="0"/>
                  </a:spcBef>
                  <a:spcAft>
                    <a:spcPts val="600"/>
                  </a:spcAft>
                  <a:buNone/>
                </a:pPr>
                <a14:m>
                  <m:oMathPara xmlns:m="http://schemas.openxmlformats.org/officeDocument/2006/math">
                    <m:oMathParaPr>
                      <m:jc m:val="left"/>
                    </m:oMathParaPr>
                    <m:oMath xmlns:m="http://schemas.openxmlformats.org/officeDocument/2006/math">
                      <m:sSup>
                        <m:sSupPr>
                          <m:ctrlPr>
                            <a:rPr lang="en-US" sz="2800" b="1" i="1">
                              <a:latin typeface="Cambria Math" panose="02040503050406030204" pitchFamily="18" charset="0"/>
                            </a:rPr>
                          </m:ctrlPr>
                        </m:sSupPr>
                        <m:e>
                          <m:r>
                            <a:rPr lang="en-US" sz="2800" b="1" i="1" smtClean="0">
                              <a:latin typeface="Cambria Math"/>
                            </a:rPr>
                            <m:t>    </m:t>
                          </m:r>
                          <m:d>
                            <m:dPr>
                              <m:ctrlPr>
                                <a:rPr lang="en-US" sz="2800" b="1" i="1">
                                  <a:latin typeface="Cambria Math" panose="02040503050406030204" pitchFamily="18" charset="0"/>
                                </a:rPr>
                              </m:ctrlPr>
                            </m:dPr>
                            <m:e>
                              <m:rad>
                                <m:radPr>
                                  <m:degHide m:val="on"/>
                                  <m:ctrlPr>
                                    <a:rPr lang="en-US" sz="2800" b="1" i="1">
                                      <a:latin typeface="Cambria Math" panose="02040503050406030204" pitchFamily="18" charset="0"/>
                                    </a:rPr>
                                  </m:ctrlPr>
                                </m:radPr>
                                <m:deg/>
                                <m:e>
                                  <m:r>
                                    <a:rPr lang="en-US" sz="2800" b="1" i="1">
                                      <a:latin typeface="Cambria Math"/>
                                    </a:rPr>
                                    <m:t>𝟓</m:t>
                                  </m:r>
                                  <m:r>
                                    <a:rPr lang="en-US" sz="2800" b="1" i="1">
                                      <a:latin typeface="Cambria Math"/>
                                    </a:rPr>
                                    <m:t>𝒙</m:t>
                                  </m:r>
                                  <m:r>
                                    <a:rPr lang="en-US" sz="2800" b="1" i="1">
                                      <a:latin typeface="Cambria Math"/>
                                    </a:rPr>
                                    <m:t>+</m:t>
                                  </m:r>
                                  <m:r>
                                    <a:rPr lang="en-US" sz="2800" b="1" i="1">
                                      <a:latin typeface="Cambria Math"/>
                                    </a:rPr>
                                    <m:t>𝟑</m:t>
                                  </m:r>
                                </m:e>
                              </m:rad>
                            </m:e>
                          </m:d>
                        </m:e>
                        <m:sup>
                          <m:r>
                            <a:rPr lang="en-US" sz="2800" b="1" i="1">
                              <a:latin typeface="Cambria Math"/>
                            </a:rPr>
                            <m:t>𝟐</m:t>
                          </m:r>
                        </m:sup>
                      </m:sSup>
                      <m:r>
                        <a:rPr lang="en-US" sz="2800" b="1" i="1">
                          <a:latin typeface="Cambria Math"/>
                        </a:rPr>
                        <m:t>=</m:t>
                      </m:r>
                      <m:sSup>
                        <m:sSupPr>
                          <m:ctrlPr>
                            <a:rPr lang="en-US" sz="2800" b="1" i="1">
                              <a:latin typeface="Cambria Math" panose="02040503050406030204" pitchFamily="18" charset="0"/>
                            </a:rPr>
                          </m:ctrlPr>
                        </m:sSupPr>
                        <m:e>
                          <m:d>
                            <m:dPr>
                              <m:ctrlPr>
                                <a:rPr lang="en-US" sz="2800" b="1" i="1">
                                  <a:latin typeface="Cambria Math" panose="02040503050406030204" pitchFamily="18" charset="0"/>
                                </a:rPr>
                              </m:ctrlPr>
                            </m:dPr>
                            <m:e>
                              <m:rad>
                                <m:radPr>
                                  <m:degHide m:val="on"/>
                                  <m:ctrlPr>
                                    <a:rPr lang="en-US" sz="2800" b="1" i="1">
                                      <a:latin typeface="Cambria Math" panose="02040503050406030204" pitchFamily="18" charset="0"/>
                                    </a:rPr>
                                  </m:ctrlPr>
                                </m:radPr>
                                <m:deg/>
                                <m:e>
                                  <m:r>
                                    <a:rPr lang="en-US" sz="2800" b="1" i="1">
                                      <a:latin typeface="Cambria Math"/>
                                    </a:rPr>
                                    <m:t>𝟑</m:t>
                                  </m:r>
                                  <m:r>
                                    <a:rPr lang="en-US" sz="2800" b="1" i="1">
                                      <a:latin typeface="Cambria Math"/>
                                    </a:rPr>
                                    <m:t>𝒙</m:t>
                                  </m:r>
                                  <m:r>
                                    <a:rPr lang="en-US" sz="2800" b="1" i="1">
                                      <a:latin typeface="Cambria Math"/>
                                    </a:rPr>
                                    <m:t>+</m:t>
                                  </m:r>
                                  <m:r>
                                    <a:rPr lang="en-US" sz="2800" b="1" i="1">
                                      <a:latin typeface="Cambria Math"/>
                                    </a:rPr>
                                    <m:t>𝟕</m:t>
                                  </m:r>
                                </m:e>
                              </m:rad>
                            </m:e>
                          </m:d>
                        </m:e>
                        <m:sup>
                          <m:r>
                            <a:rPr lang="en-US" sz="2800" b="1" i="1">
                              <a:latin typeface="Cambria Math"/>
                            </a:rPr>
                            <m:t>𝟐</m:t>
                          </m:r>
                        </m:sup>
                      </m:sSup>
                    </m:oMath>
                  </m:oMathPara>
                </a14:m>
                <a:endParaRPr lang="en-US" sz="2800" dirty="0"/>
              </a:p>
              <a:p>
                <a:pPr marL="0" indent="0" algn="ctr">
                  <a:spcBef>
                    <a:spcPts val="0"/>
                  </a:spcBef>
                  <a:spcAft>
                    <a:spcPts val="600"/>
                  </a:spcAft>
                  <a:buNone/>
                </a:pPr>
                <a14:m>
                  <m:oMathPara xmlns:m="http://schemas.openxmlformats.org/officeDocument/2006/math">
                    <m:oMathParaPr>
                      <m:jc m:val="left"/>
                    </m:oMathParaPr>
                    <m:oMath xmlns:m="http://schemas.openxmlformats.org/officeDocument/2006/math">
                      <m:r>
                        <a:rPr lang="en-US" sz="2800" b="1" i="1" smtClean="0">
                          <a:latin typeface="Cambria Math"/>
                        </a:rPr>
                        <m:t>     </m:t>
                      </m:r>
                      <m:r>
                        <a:rPr lang="en-US" sz="2800" b="1" i="1">
                          <a:latin typeface="Cambria Math"/>
                        </a:rPr>
                        <m:t>𝟓</m:t>
                      </m:r>
                      <m:r>
                        <a:rPr lang="en-US" sz="2800" b="1" i="1">
                          <a:latin typeface="Cambria Math"/>
                        </a:rPr>
                        <m:t>𝒙</m:t>
                      </m:r>
                      <m:r>
                        <a:rPr lang="en-US" sz="2800" b="1" i="1">
                          <a:latin typeface="Cambria Math"/>
                        </a:rPr>
                        <m:t>+</m:t>
                      </m:r>
                      <m:r>
                        <a:rPr lang="en-US" sz="2800" b="1" i="1">
                          <a:latin typeface="Cambria Math"/>
                        </a:rPr>
                        <m:t>𝟑</m:t>
                      </m:r>
                      <m:r>
                        <a:rPr lang="en-US" sz="2800" b="1" i="1">
                          <a:latin typeface="Cambria Math"/>
                        </a:rPr>
                        <m:t>=</m:t>
                      </m:r>
                      <m:r>
                        <a:rPr lang="en-US" sz="2800" b="1" i="1">
                          <a:latin typeface="Cambria Math"/>
                        </a:rPr>
                        <m:t>𝟑</m:t>
                      </m:r>
                      <m:r>
                        <a:rPr lang="en-US" sz="2800" b="1" i="1">
                          <a:latin typeface="Cambria Math"/>
                        </a:rPr>
                        <m:t>𝒙</m:t>
                      </m:r>
                      <m:r>
                        <a:rPr lang="en-US" sz="2800" b="1" i="1">
                          <a:latin typeface="Cambria Math"/>
                        </a:rPr>
                        <m:t>+</m:t>
                      </m:r>
                      <m:r>
                        <a:rPr lang="en-US" sz="2800" b="1" i="1">
                          <a:latin typeface="Cambria Math"/>
                        </a:rPr>
                        <m:t>𝟕</m:t>
                      </m:r>
                    </m:oMath>
                  </m:oMathPara>
                </a14:m>
                <a:endParaRPr lang="en-US" sz="2800" b="1" i="1" dirty="0"/>
              </a:p>
              <a:p>
                <a:pPr marL="0" indent="0">
                  <a:spcBef>
                    <a:spcPts val="0"/>
                  </a:spcBef>
                  <a:spcAft>
                    <a:spcPts val="600"/>
                  </a:spcAft>
                  <a:buNone/>
                </a:pPr>
                <a:r>
                  <a:rPr lang="en-US" sz="2800" b="1" dirty="0"/>
                  <a:t>     </a:t>
                </a:r>
                <a14:m>
                  <m:oMath xmlns:m="http://schemas.openxmlformats.org/officeDocument/2006/math">
                    <m:r>
                      <a:rPr lang="en-US" sz="2800" b="1" i="1">
                        <a:latin typeface="Cambria Math"/>
                      </a:rPr>
                      <m:t>𝒙</m:t>
                    </m:r>
                    <m:r>
                      <a:rPr lang="en-US" sz="2800" b="1" i="1">
                        <a:latin typeface="Cambria Math"/>
                      </a:rPr>
                      <m:t>=</m:t>
                    </m:r>
                    <m:r>
                      <a:rPr lang="en-US" sz="2800" b="1" i="0" smtClean="0">
                        <a:latin typeface="Cambria Math"/>
                      </a:rPr>
                      <m:t>𝟐</m:t>
                    </m:r>
                  </m:oMath>
                </a14:m>
                <a:endParaRPr lang="en-US" sz="2800" b="1" dirty="0"/>
              </a:p>
            </p:txBody>
          </p:sp>
        </mc:Choice>
        <mc:Fallback xmlns="">
          <p:sp>
            <p:nvSpPr>
              <p:cNvPr id="5" name="Content Placeholder 2"/>
              <p:cNvSpPr>
                <a:spLocks noGrp="1" noRot="1" noChangeAspect="1" noMove="1" noResize="1" noEditPoints="1" noAdjustHandles="1" noChangeArrowheads="1" noChangeShapeType="1" noTextEdit="1"/>
              </p:cNvSpPr>
              <p:nvPr>
                <p:ph idx="1"/>
              </p:nvPr>
            </p:nvSpPr>
            <p:spPr>
              <a:xfrm>
                <a:off x="76200" y="742950"/>
                <a:ext cx="8991600" cy="4038600"/>
              </a:xfrm>
              <a:blipFill rotWithShape="1">
                <a:blip r:embed="rId2"/>
                <a:stretch>
                  <a:fillRect l="-1424" t="-1360"/>
                </a:stretch>
              </a:blipFill>
            </p:spPr>
            <p:txBody>
              <a:bodyPr/>
              <a:lstStyle/>
              <a:p>
                <a:r>
                  <a:rPr lang="en-US">
                    <a:noFill/>
                  </a:rPr>
                  <a:t> </a:t>
                </a:r>
              </a:p>
            </p:txBody>
          </p:sp>
        </mc:Fallback>
      </mc:AlternateContent>
      <p:pic>
        <p:nvPicPr>
          <p:cNvPr id="6" name="Picture 2" descr="C:\Users\nicart\Dropbox\algebra 1\Horizontal Logo (1).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767227" y="4868852"/>
            <a:ext cx="2414016" cy="30412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4106924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76200" y="209550"/>
            <a:ext cx="8229600" cy="365760"/>
          </a:xfrm>
        </p:spPr>
        <p:txBody>
          <a:bodyPr>
            <a:noAutofit/>
          </a:bodyPr>
          <a:lstStyle/>
          <a:p>
            <a:r>
              <a:rPr lang="en-US" sz="2800" b="1" dirty="0"/>
              <a:t>Solving Radical Equations</a:t>
            </a:r>
            <a:endParaRPr lang="en-US" sz="2800" b="1" dirty="0">
              <a:latin typeface="Cambria" panose="02040503050406030204" pitchFamily="18" charset="0"/>
            </a:endParaRPr>
          </a:p>
        </p:txBody>
      </p:sp>
      <mc:AlternateContent xmlns:mc="http://schemas.openxmlformats.org/markup-compatibility/2006" xmlns:a14="http://schemas.microsoft.com/office/drawing/2010/main">
        <mc:Choice Requires="a14">
          <p:sp>
            <p:nvSpPr>
              <p:cNvPr id="5" name="Content Placeholder 2"/>
              <p:cNvSpPr>
                <a:spLocks noGrp="1"/>
              </p:cNvSpPr>
              <p:nvPr>
                <p:ph idx="1"/>
              </p:nvPr>
            </p:nvSpPr>
            <p:spPr>
              <a:xfrm>
                <a:off x="76200" y="742950"/>
                <a:ext cx="8991600" cy="4038600"/>
              </a:xfrm>
            </p:spPr>
            <p:txBody>
              <a:bodyPr>
                <a:normAutofit/>
              </a:bodyPr>
              <a:lstStyle/>
              <a:p>
                <a:pPr marL="0" indent="0">
                  <a:spcBef>
                    <a:spcPts val="0"/>
                  </a:spcBef>
                  <a:spcAft>
                    <a:spcPts val="600"/>
                  </a:spcAft>
                  <a:buNone/>
                </a:pPr>
                <a:r>
                  <a:rPr lang="en-US" sz="2800" b="1" dirty="0"/>
                  <a:t>Sample Problem 2</a:t>
                </a:r>
                <a:r>
                  <a:rPr lang="en-US" sz="2800" dirty="0"/>
                  <a:t>: Solve the following equation.</a:t>
                </a:r>
              </a:p>
              <a:p>
                <a:pPr marL="0" indent="0">
                  <a:spcBef>
                    <a:spcPts val="0"/>
                  </a:spcBef>
                  <a:spcAft>
                    <a:spcPts val="600"/>
                  </a:spcAft>
                  <a:buNone/>
                </a:pPr>
                <a14:m>
                  <m:oMath xmlns:m="http://schemas.openxmlformats.org/officeDocument/2006/math">
                    <m:r>
                      <m:rPr>
                        <m:sty m:val="p"/>
                      </m:rPr>
                      <a:rPr lang="en-US" sz="2800" b="0" i="0">
                        <a:latin typeface="Cambria Math"/>
                      </a:rPr>
                      <m:t>a</m:t>
                    </m:r>
                    <m:r>
                      <a:rPr lang="en-US" sz="2800" b="0" i="0">
                        <a:latin typeface="Cambria Math"/>
                      </a:rPr>
                      <m:t>.</m:t>
                    </m:r>
                  </m:oMath>
                </a14:m>
                <a:r>
                  <a:rPr lang="en-US" sz="2800" dirty="0"/>
                  <a:t> Checking solution:</a:t>
                </a:r>
                <a14:m>
                  <m:oMath xmlns:m="http://schemas.openxmlformats.org/officeDocument/2006/math">
                    <m:r>
                      <a:rPr lang="en-US" sz="2800" b="1" i="1">
                        <a:latin typeface="Cambria Math"/>
                      </a:rPr>
                      <m:t>𝒙</m:t>
                    </m:r>
                    <m:r>
                      <a:rPr lang="en-US" sz="2800" b="1" i="1">
                        <a:latin typeface="Cambria Math"/>
                      </a:rPr>
                      <m:t>=</m:t>
                    </m:r>
                    <m:r>
                      <a:rPr lang="en-US" sz="2800" b="1" i="1">
                        <a:latin typeface="Cambria Math"/>
                      </a:rPr>
                      <m:t>𝟐</m:t>
                    </m:r>
                  </m:oMath>
                </a14:m>
                <a:endParaRPr lang="en-US" sz="2800" dirty="0"/>
              </a:p>
              <a:p>
                <a:pPr marL="0" indent="0">
                  <a:spcBef>
                    <a:spcPts val="0"/>
                  </a:spcBef>
                  <a:spcAft>
                    <a:spcPts val="600"/>
                  </a:spcAft>
                  <a:buNone/>
                </a:pPr>
                <a14:m>
                  <m:oMath xmlns:m="http://schemas.openxmlformats.org/officeDocument/2006/math">
                    <m:rad>
                      <m:radPr>
                        <m:degHide m:val="on"/>
                        <m:ctrlPr>
                          <a:rPr lang="en-US" sz="2800" b="1" i="1">
                            <a:latin typeface="Cambria Math" panose="02040503050406030204" pitchFamily="18" charset="0"/>
                          </a:rPr>
                        </m:ctrlPr>
                      </m:radPr>
                      <m:deg/>
                      <m:e>
                        <m:r>
                          <a:rPr lang="en-US" sz="2800" b="1" i="1">
                            <a:latin typeface="Cambria Math"/>
                          </a:rPr>
                          <m:t>𝟓</m:t>
                        </m:r>
                        <m:r>
                          <a:rPr lang="en-US" sz="2800" b="1" i="1">
                            <a:latin typeface="Cambria Math"/>
                          </a:rPr>
                          <m:t>𝒙</m:t>
                        </m:r>
                        <m:r>
                          <a:rPr lang="en-US" sz="2800" b="1" i="1">
                            <a:latin typeface="Cambria Math"/>
                          </a:rPr>
                          <m:t>+</m:t>
                        </m:r>
                        <m:r>
                          <a:rPr lang="en-US" sz="2800" b="1" i="1">
                            <a:latin typeface="Cambria Math"/>
                          </a:rPr>
                          <m:t>𝟑</m:t>
                        </m:r>
                      </m:e>
                    </m:rad>
                    <m:r>
                      <a:rPr lang="en-US" sz="2800" b="1" i="1">
                        <a:latin typeface="Cambria Math"/>
                      </a:rPr>
                      <m:t>=</m:t>
                    </m:r>
                    <m:rad>
                      <m:radPr>
                        <m:degHide m:val="on"/>
                        <m:ctrlPr>
                          <a:rPr lang="en-US" sz="2800" b="1" i="1">
                            <a:latin typeface="Cambria Math" panose="02040503050406030204" pitchFamily="18" charset="0"/>
                          </a:rPr>
                        </m:ctrlPr>
                      </m:radPr>
                      <m:deg/>
                      <m:e>
                        <m:r>
                          <a:rPr lang="en-US" sz="2800" b="1" i="1">
                            <a:latin typeface="Cambria Math"/>
                          </a:rPr>
                          <m:t>𝟑</m:t>
                        </m:r>
                        <m:r>
                          <a:rPr lang="en-US" sz="2800" b="1" i="1">
                            <a:latin typeface="Cambria Math"/>
                          </a:rPr>
                          <m:t>𝒙</m:t>
                        </m:r>
                        <m:r>
                          <a:rPr lang="en-US" sz="2800" b="1" i="1">
                            <a:latin typeface="Cambria Math"/>
                          </a:rPr>
                          <m:t>+</m:t>
                        </m:r>
                        <m:r>
                          <a:rPr lang="en-US" sz="2800" b="1" i="1">
                            <a:latin typeface="Cambria Math"/>
                          </a:rPr>
                          <m:t>𝟕</m:t>
                        </m:r>
                      </m:e>
                    </m:rad>
                  </m:oMath>
                </a14:m>
                <a:r>
                  <a:rPr lang="en-US" sz="2800" dirty="0"/>
                  <a:t>           </a:t>
                </a:r>
                <a14:m>
                  <m:oMath xmlns:m="http://schemas.openxmlformats.org/officeDocument/2006/math">
                    <m:r>
                      <a:rPr lang="en-US" sz="2800" b="0" i="0" smtClean="0">
                        <a:latin typeface="Cambria Math"/>
                      </a:rPr>
                      <m:t>        </m:t>
                    </m:r>
                  </m:oMath>
                </a14:m>
                <a:endParaRPr lang="en-US" sz="2800" b="0" i="0" dirty="0">
                  <a:latin typeface="Cambria Math"/>
                </a:endParaRPr>
              </a:p>
              <a:p>
                <a:pPr marL="0" indent="0">
                  <a:spcBef>
                    <a:spcPts val="0"/>
                  </a:spcBef>
                  <a:spcAft>
                    <a:spcPts val="600"/>
                  </a:spcAft>
                  <a:buNone/>
                </a:pPr>
                <a14:m>
                  <m:oMathPara xmlns:m="http://schemas.openxmlformats.org/officeDocument/2006/math">
                    <m:oMathParaPr>
                      <m:jc m:val="left"/>
                    </m:oMathParaPr>
                    <m:oMath xmlns:m="http://schemas.openxmlformats.org/officeDocument/2006/math">
                      <m:rad>
                        <m:radPr>
                          <m:degHide m:val="on"/>
                          <m:ctrlPr>
                            <a:rPr lang="en-US" sz="2800" b="1" i="1">
                              <a:latin typeface="Cambria Math" panose="02040503050406030204" pitchFamily="18" charset="0"/>
                            </a:rPr>
                          </m:ctrlPr>
                        </m:radPr>
                        <m:deg/>
                        <m:e>
                          <m:r>
                            <a:rPr lang="en-US" sz="2800" b="1" i="1">
                              <a:latin typeface="Cambria Math"/>
                            </a:rPr>
                            <m:t>𝟓</m:t>
                          </m:r>
                          <m:r>
                            <a:rPr lang="en-US" sz="2800" b="1" i="1">
                              <a:latin typeface="Cambria Math"/>
                            </a:rPr>
                            <m:t>∗</m:t>
                          </m:r>
                          <m:r>
                            <a:rPr lang="en-US" sz="2800" b="1" i="1">
                              <a:latin typeface="Cambria Math"/>
                            </a:rPr>
                            <m:t>𝟐</m:t>
                          </m:r>
                          <m:r>
                            <a:rPr lang="en-US" sz="2800" b="1" i="1">
                              <a:latin typeface="Cambria Math"/>
                            </a:rPr>
                            <m:t>+</m:t>
                          </m:r>
                          <m:r>
                            <a:rPr lang="en-US" sz="2800" b="1" i="1">
                              <a:latin typeface="Cambria Math"/>
                            </a:rPr>
                            <m:t>𝟑</m:t>
                          </m:r>
                        </m:e>
                      </m:rad>
                      <m:r>
                        <a:rPr lang="en-US" sz="2800" b="1" i="1">
                          <a:latin typeface="Cambria Math"/>
                        </a:rPr>
                        <m:t>=</m:t>
                      </m:r>
                      <m:rad>
                        <m:radPr>
                          <m:degHide m:val="on"/>
                          <m:ctrlPr>
                            <a:rPr lang="en-US" sz="2800" b="1" i="1">
                              <a:latin typeface="Cambria Math" panose="02040503050406030204" pitchFamily="18" charset="0"/>
                            </a:rPr>
                          </m:ctrlPr>
                        </m:radPr>
                        <m:deg/>
                        <m:e>
                          <m:r>
                            <a:rPr lang="en-US" sz="2800" b="1" i="1">
                              <a:latin typeface="Cambria Math"/>
                            </a:rPr>
                            <m:t>𝟑</m:t>
                          </m:r>
                          <m:r>
                            <a:rPr lang="en-US" sz="2800" b="1" i="1">
                              <a:latin typeface="Cambria Math"/>
                            </a:rPr>
                            <m:t>∗</m:t>
                          </m:r>
                          <m:r>
                            <a:rPr lang="en-US" sz="2800" b="1" i="1">
                              <a:latin typeface="Cambria Math"/>
                            </a:rPr>
                            <m:t>𝟐</m:t>
                          </m:r>
                          <m:r>
                            <a:rPr lang="en-US" sz="2800" b="1" i="1">
                              <a:latin typeface="Cambria Math"/>
                            </a:rPr>
                            <m:t>+</m:t>
                          </m:r>
                          <m:r>
                            <a:rPr lang="en-US" sz="2800" b="1" i="1">
                              <a:latin typeface="Cambria Math"/>
                            </a:rPr>
                            <m:t>𝟕</m:t>
                          </m:r>
                        </m:e>
                      </m:rad>
                    </m:oMath>
                  </m:oMathPara>
                </a14:m>
                <a:endParaRPr lang="en-US" sz="2800" dirty="0"/>
              </a:p>
              <a:p>
                <a:pPr marL="0" indent="0" algn="ctr">
                  <a:spcBef>
                    <a:spcPts val="0"/>
                  </a:spcBef>
                  <a:spcAft>
                    <a:spcPts val="600"/>
                  </a:spcAft>
                  <a:buNone/>
                </a:pPr>
                <a14:m>
                  <m:oMathPara xmlns:m="http://schemas.openxmlformats.org/officeDocument/2006/math">
                    <m:oMathParaPr>
                      <m:jc m:val="left"/>
                    </m:oMathParaPr>
                    <m:oMath xmlns:m="http://schemas.openxmlformats.org/officeDocument/2006/math">
                      <m:rad>
                        <m:radPr>
                          <m:degHide m:val="on"/>
                          <m:ctrlPr>
                            <a:rPr lang="en-US" sz="2800" b="1" i="1">
                              <a:latin typeface="Cambria Math" panose="02040503050406030204" pitchFamily="18" charset="0"/>
                            </a:rPr>
                          </m:ctrlPr>
                        </m:radPr>
                        <m:deg/>
                        <m:e>
                          <m:r>
                            <a:rPr lang="en-US" sz="2800" b="1" i="1">
                              <a:latin typeface="Cambria Math"/>
                            </a:rPr>
                            <m:t>𝟏𝟎</m:t>
                          </m:r>
                          <m:r>
                            <a:rPr lang="en-US" sz="2800" b="1" i="1">
                              <a:latin typeface="Cambria Math"/>
                            </a:rPr>
                            <m:t>+</m:t>
                          </m:r>
                          <m:r>
                            <a:rPr lang="en-US" sz="2800" b="1" i="1">
                              <a:latin typeface="Cambria Math"/>
                            </a:rPr>
                            <m:t>𝟑</m:t>
                          </m:r>
                        </m:e>
                      </m:rad>
                      <m:r>
                        <a:rPr lang="en-US" sz="2800" b="1" i="1">
                          <a:latin typeface="Cambria Math"/>
                        </a:rPr>
                        <m:t>=</m:t>
                      </m:r>
                      <m:rad>
                        <m:radPr>
                          <m:degHide m:val="on"/>
                          <m:ctrlPr>
                            <a:rPr lang="en-US" sz="2800" b="1" i="1">
                              <a:latin typeface="Cambria Math" panose="02040503050406030204" pitchFamily="18" charset="0"/>
                            </a:rPr>
                          </m:ctrlPr>
                        </m:radPr>
                        <m:deg/>
                        <m:e>
                          <m:r>
                            <a:rPr lang="en-US" sz="2800" b="1" i="1">
                              <a:latin typeface="Cambria Math"/>
                            </a:rPr>
                            <m:t>𝟔</m:t>
                          </m:r>
                          <m:r>
                            <a:rPr lang="en-US" sz="2800" b="1" i="1">
                              <a:latin typeface="Cambria Math"/>
                            </a:rPr>
                            <m:t>+</m:t>
                          </m:r>
                          <m:r>
                            <a:rPr lang="en-US" sz="2800" b="1" i="1">
                              <a:latin typeface="Cambria Math"/>
                            </a:rPr>
                            <m:t>𝟕</m:t>
                          </m:r>
                        </m:e>
                      </m:rad>
                    </m:oMath>
                  </m:oMathPara>
                </a14:m>
                <a:endParaRPr lang="en-US" sz="2800" dirty="0"/>
              </a:p>
              <a:p>
                <a:pPr marL="0" indent="0" algn="ctr">
                  <a:spcBef>
                    <a:spcPts val="0"/>
                  </a:spcBef>
                  <a:spcAft>
                    <a:spcPts val="600"/>
                  </a:spcAft>
                  <a:buNone/>
                </a:pPr>
                <a14:m>
                  <m:oMathPara xmlns:m="http://schemas.openxmlformats.org/officeDocument/2006/math">
                    <m:oMathParaPr>
                      <m:jc m:val="left"/>
                    </m:oMathParaPr>
                    <m:oMath xmlns:m="http://schemas.openxmlformats.org/officeDocument/2006/math">
                      <m:rad>
                        <m:radPr>
                          <m:degHide m:val="on"/>
                          <m:ctrlPr>
                            <a:rPr lang="en-US" sz="2800" b="1" i="1">
                              <a:latin typeface="Cambria Math" panose="02040503050406030204" pitchFamily="18" charset="0"/>
                            </a:rPr>
                          </m:ctrlPr>
                        </m:radPr>
                        <m:deg/>
                        <m:e>
                          <m:r>
                            <a:rPr lang="en-US" sz="2800" b="1" i="1">
                              <a:latin typeface="Cambria Math"/>
                            </a:rPr>
                            <m:t>𝟏𝟑</m:t>
                          </m:r>
                        </m:e>
                      </m:rad>
                      <m:r>
                        <a:rPr lang="en-US" sz="2800" b="1" i="1">
                          <a:latin typeface="Cambria Math"/>
                        </a:rPr>
                        <m:t>=</m:t>
                      </m:r>
                      <m:rad>
                        <m:radPr>
                          <m:degHide m:val="on"/>
                          <m:ctrlPr>
                            <a:rPr lang="en-US" sz="2800" b="1" i="1">
                              <a:latin typeface="Cambria Math" panose="02040503050406030204" pitchFamily="18" charset="0"/>
                            </a:rPr>
                          </m:ctrlPr>
                        </m:radPr>
                        <m:deg/>
                        <m:e>
                          <m:r>
                            <a:rPr lang="en-US" sz="2800" b="1" i="1">
                              <a:latin typeface="Cambria Math"/>
                            </a:rPr>
                            <m:t>𝟏𝟑</m:t>
                          </m:r>
                        </m:e>
                      </m:rad>
                    </m:oMath>
                  </m:oMathPara>
                </a14:m>
                <a:endParaRPr lang="en-US" sz="2800" dirty="0"/>
              </a:p>
              <a:p>
                <a:pPr marL="0" indent="0">
                  <a:spcBef>
                    <a:spcPts val="0"/>
                  </a:spcBef>
                  <a:spcAft>
                    <a:spcPts val="600"/>
                  </a:spcAft>
                  <a:buNone/>
                </a:pPr>
                <a14:m>
                  <m:oMath xmlns:m="http://schemas.openxmlformats.org/officeDocument/2006/math">
                    <m:r>
                      <a:rPr lang="en-US" sz="2800" b="1" i="1">
                        <a:latin typeface="Cambria Math"/>
                      </a:rPr>
                      <m:t>𝒙</m:t>
                    </m:r>
                    <m:r>
                      <a:rPr lang="en-US" sz="2800" b="1" i="1">
                        <a:latin typeface="Cambria Math"/>
                      </a:rPr>
                      <m:t>=</m:t>
                    </m:r>
                    <m:r>
                      <a:rPr lang="en-US" sz="2800" b="1" i="1">
                        <a:latin typeface="Cambria Math"/>
                      </a:rPr>
                      <m:t>𝟐</m:t>
                    </m:r>
                  </m:oMath>
                </a14:m>
                <a:r>
                  <a:rPr lang="en-US" sz="2800" dirty="0"/>
                  <a:t> is a solution of this equation                        </a:t>
                </a:r>
                <a14:m>
                  <m:oMath xmlns:m="http://schemas.openxmlformats.org/officeDocument/2006/math">
                    <m:r>
                      <a:rPr lang="en-US" sz="2800" b="1" i="1">
                        <a:latin typeface="Cambria Math"/>
                      </a:rPr>
                      <m:t>{</m:t>
                    </m:r>
                    <m:r>
                      <a:rPr lang="en-US" sz="2800" b="1" i="1">
                        <a:latin typeface="Cambria Math"/>
                      </a:rPr>
                      <m:t>𝟐</m:t>
                    </m:r>
                    <m:r>
                      <a:rPr lang="en-US" sz="2800" b="1" i="1">
                        <a:latin typeface="Cambria Math"/>
                      </a:rPr>
                      <m:t>}</m:t>
                    </m:r>
                  </m:oMath>
                </a14:m>
                <a:endParaRPr lang="en-US" sz="2800" dirty="0"/>
              </a:p>
              <a:p>
                <a:pPr marL="0" indent="0">
                  <a:spcBef>
                    <a:spcPts val="0"/>
                  </a:spcBef>
                  <a:spcAft>
                    <a:spcPts val="600"/>
                  </a:spcAft>
                  <a:buNone/>
                </a:pPr>
                <a:endParaRPr lang="en-US" sz="2800" dirty="0"/>
              </a:p>
              <a:p>
                <a:pPr marL="0" indent="0" algn="ctr">
                  <a:spcBef>
                    <a:spcPts val="0"/>
                  </a:spcBef>
                  <a:spcAft>
                    <a:spcPts val="600"/>
                  </a:spcAft>
                  <a:buNone/>
                </a:pPr>
                <a:endParaRPr lang="en-US" sz="2800" dirty="0"/>
              </a:p>
              <a:p>
                <a:pPr marL="0" indent="0" algn="ctr">
                  <a:spcBef>
                    <a:spcPts val="0"/>
                  </a:spcBef>
                  <a:spcAft>
                    <a:spcPts val="600"/>
                  </a:spcAft>
                  <a:buNone/>
                </a:pPr>
                <a:endParaRPr lang="en-US" sz="2800" dirty="0"/>
              </a:p>
              <a:p>
                <a:pPr marL="0" indent="0" algn="ctr">
                  <a:spcBef>
                    <a:spcPts val="0"/>
                  </a:spcBef>
                  <a:spcAft>
                    <a:spcPts val="600"/>
                  </a:spcAft>
                  <a:buNone/>
                </a:pPr>
                <a:endParaRPr lang="en-US" sz="2800" dirty="0"/>
              </a:p>
            </p:txBody>
          </p:sp>
        </mc:Choice>
        <mc:Fallback xmlns="">
          <p:sp>
            <p:nvSpPr>
              <p:cNvPr id="5" name="Content Placeholder 2"/>
              <p:cNvSpPr>
                <a:spLocks noGrp="1" noRot="1" noChangeAspect="1" noMove="1" noResize="1" noEditPoints="1" noAdjustHandles="1" noChangeArrowheads="1" noChangeShapeType="1" noTextEdit="1"/>
              </p:cNvSpPr>
              <p:nvPr>
                <p:ph idx="1"/>
              </p:nvPr>
            </p:nvSpPr>
            <p:spPr>
              <a:xfrm>
                <a:off x="76200" y="742950"/>
                <a:ext cx="8991600" cy="4038600"/>
              </a:xfrm>
              <a:blipFill rotWithShape="1">
                <a:blip r:embed="rId2"/>
                <a:stretch>
                  <a:fillRect l="-1424" t="-1360" b="-46677"/>
                </a:stretch>
              </a:blipFill>
            </p:spPr>
            <p:txBody>
              <a:bodyPr/>
              <a:lstStyle/>
              <a:p>
                <a:r>
                  <a:rPr lang="en-US">
                    <a:noFill/>
                  </a:rPr>
                  <a:t> </a:t>
                </a:r>
              </a:p>
            </p:txBody>
          </p:sp>
        </mc:Fallback>
      </mc:AlternateContent>
      <p:pic>
        <p:nvPicPr>
          <p:cNvPr id="6" name="Picture 2" descr="C:\Users\nicart\Dropbox\algebra 1\Horizontal Logo (1).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767227" y="4868852"/>
            <a:ext cx="2414016" cy="30412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4708771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 y="285750"/>
            <a:ext cx="8229600" cy="365760"/>
          </a:xfrm>
        </p:spPr>
        <p:txBody>
          <a:bodyPr>
            <a:noAutofit/>
          </a:bodyPr>
          <a:lstStyle/>
          <a:p>
            <a:r>
              <a:rPr lang="en-US" sz="2800" b="1" dirty="0"/>
              <a:t>Solving Radical Equations</a:t>
            </a:r>
            <a:endParaRPr lang="en-US" sz="2800" b="1" dirty="0">
              <a:latin typeface="Cambria" panose="02040503050406030204" pitchFamily="18" charset="0"/>
            </a:endParaRPr>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a:xfrm>
                <a:off x="228600" y="742950"/>
                <a:ext cx="8686800" cy="4114800"/>
              </a:xfrm>
            </p:spPr>
            <p:txBody>
              <a:bodyPr>
                <a:normAutofit/>
              </a:bodyPr>
              <a:lstStyle/>
              <a:p>
                <a:pPr marL="0" indent="0">
                  <a:spcBef>
                    <a:spcPts val="0"/>
                  </a:spcBef>
                  <a:spcAft>
                    <a:spcPts val="600"/>
                  </a:spcAft>
                  <a:buNone/>
                </a:pPr>
                <a:r>
                  <a:rPr lang="en-US" sz="2400" b="1" dirty="0"/>
                  <a:t>Sample Problem 2</a:t>
                </a:r>
                <a:r>
                  <a:rPr lang="en-US" sz="2400" dirty="0"/>
                  <a:t>: Solve the following equation.</a:t>
                </a:r>
              </a:p>
              <a:p>
                <a:pPr marL="0" indent="0">
                  <a:spcBef>
                    <a:spcPts val="0"/>
                  </a:spcBef>
                  <a:spcAft>
                    <a:spcPts val="600"/>
                  </a:spcAft>
                  <a:buNone/>
                </a:pPr>
                <a:r>
                  <a:rPr lang="en-US" sz="2400" b="1" dirty="0"/>
                  <a:t>b. </a:t>
                </a:r>
                <a14:m>
                  <m:oMath xmlns:m="http://schemas.openxmlformats.org/officeDocument/2006/math">
                    <m:rad>
                      <m:radPr>
                        <m:degHide m:val="on"/>
                        <m:ctrlPr>
                          <a:rPr lang="en-US" sz="2400" b="1" i="1">
                            <a:latin typeface="Cambria Math" panose="02040503050406030204" pitchFamily="18" charset="0"/>
                          </a:rPr>
                        </m:ctrlPr>
                      </m:radPr>
                      <m:deg/>
                      <m:e>
                        <m:r>
                          <a:rPr lang="en-US" sz="2400" b="1" i="1">
                            <a:latin typeface="Cambria Math"/>
                          </a:rPr>
                          <m:t>𝟐</m:t>
                        </m:r>
                        <m:r>
                          <a:rPr lang="en-US" sz="2400" b="1" i="1">
                            <a:latin typeface="Cambria Math"/>
                          </a:rPr>
                          <m:t>𝒙</m:t>
                        </m:r>
                        <m:r>
                          <a:rPr lang="en-US" sz="2400" b="1" i="1">
                            <a:latin typeface="Cambria Math"/>
                          </a:rPr>
                          <m:t>−</m:t>
                        </m:r>
                        <m:r>
                          <a:rPr lang="en-US" sz="2400" b="1" i="1">
                            <a:latin typeface="Cambria Math"/>
                          </a:rPr>
                          <m:t>𝟑</m:t>
                        </m:r>
                      </m:e>
                    </m:rad>
                    <m:r>
                      <a:rPr lang="en-US" sz="2400" b="1" i="1">
                        <a:latin typeface="Cambria Math"/>
                      </a:rPr>
                      <m:t>−</m:t>
                    </m:r>
                    <m:rad>
                      <m:radPr>
                        <m:degHide m:val="on"/>
                        <m:ctrlPr>
                          <a:rPr lang="en-US" sz="2400" b="1" i="1">
                            <a:latin typeface="Cambria Math" panose="02040503050406030204" pitchFamily="18" charset="0"/>
                          </a:rPr>
                        </m:ctrlPr>
                      </m:radPr>
                      <m:deg/>
                      <m:e>
                        <m:r>
                          <a:rPr lang="en-US" sz="2400" b="1" i="1">
                            <a:latin typeface="Cambria Math"/>
                          </a:rPr>
                          <m:t>𝒙</m:t>
                        </m:r>
                        <m:r>
                          <a:rPr lang="en-US" sz="2400" b="1" i="1">
                            <a:latin typeface="Cambria Math"/>
                          </a:rPr>
                          <m:t>+</m:t>
                        </m:r>
                        <m:r>
                          <a:rPr lang="en-US" sz="2400" b="1" i="1">
                            <a:latin typeface="Cambria Math"/>
                          </a:rPr>
                          <m:t>𝟐</m:t>
                        </m:r>
                      </m:e>
                    </m:rad>
                    <m:r>
                      <a:rPr lang="en-US" sz="2400" b="1" i="1">
                        <a:latin typeface="Cambria Math"/>
                      </a:rPr>
                      <m:t>=</m:t>
                    </m:r>
                    <m:r>
                      <a:rPr lang="en-US" sz="2400" b="1" i="1" smtClean="0">
                        <a:latin typeface="Cambria Math"/>
                      </a:rPr>
                      <m:t>𝟎</m:t>
                    </m:r>
                  </m:oMath>
                </a14:m>
                <a:endParaRPr lang="en-US" sz="2400" dirty="0"/>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xfrm>
                <a:off x="228600" y="742950"/>
                <a:ext cx="8686800" cy="4114800"/>
              </a:xfrm>
              <a:blipFill rotWithShape="1">
                <a:blip r:embed="rId2"/>
                <a:stretch>
                  <a:fillRect l="-1123" t="-1185"/>
                </a:stretch>
              </a:blipFill>
            </p:spPr>
            <p:txBody>
              <a:bodyPr/>
              <a:lstStyle/>
              <a:p>
                <a:r>
                  <a:rPr lang="en-US">
                    <a:noFill/>
                  </a:rPr>
                  <a:t> </a:t>
                </a:r>
              </a:p>
            </p:txBody>
          </p:sp>
        </mc:Fallback>
      </mc:AlternateContent>
      <p:pic>
        <p:nvPicPr>
          <p:cNvPr id="6" name="Picture 2" descr="C:\Users\nicart\Dropbox\algebra 1\Horizontal Logo (1).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767227" y="4868852"/>
            <a:ext cx="2414016" cy="30412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8128216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 y="285750"/>
            <a:ext cx="8229600" cy="365760"/>
          </a:xfrm>
        </p:spPr>
        <p:txBody>
          <a:bodyPr>
            <a:noAutofit/>
          </a:bodyPr>
          <a:lstStyle/>
          <a:p>
            <a:r>
              <a:rPr lang="en-US" sz="2800" b="1" dirty="0"/>
              <a:t>Solving Radical Equations</a:t>
            </a:r>
            <a:endParaRPr lang="en-US" sz="2800" b="1" dirty="0">
              <a:latin typeface="Cambria" panose="02040503050406030204" pitchFamily="18" charset="0"/>
            </a:endParaRPr>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a:xfrm>
                <a:off x="228600" y="742950"/>
                <a:ext cx="8686800" cy="4114800"/>
              </a:xfrm>
            </p:spPr>
            <p:txBody>
              <a:bodyPr>
                <a:normAutofit/>
              </a:bodyPr>
              <a:lstStyle/>
              <a:p>
                <a:pPr marL="0" indent="0">
                  <a:spcBef>
                    <a:spcPts val="0"/>
                  </a:spcBef>
                  <a:spcAft>
                    <a:spcPts val="600"/>
                  </a:spcAft>
                  <a:buNone/>
                </a:pPr>
                <a:r>
                  <a:rPr lang="en-US" sz="2400" b="1" dirty="0"/>
                  <a:t>Sample Problem 2</a:t>
                </a:r>
                <a:r>
                  <a:rPr lang="en-US" sz="2400" dirty="0"/>
                  <a:t>: Solve the following equation.</a:t>
                </a:r>
              </a:p>
              <a:p>
                <a:pPr marL="0" indent="0">
                  <a:spcBef>
                    <a:spcPts val="0"/>
                  </a:spcBef>
                  <a:spcAft>
                    <a:spcPts val="600"/>
                  </a:spcAft>
                  <a:buNone/>
                </a:pPr>
                <a:r>
                  <a:rPr lang="en-US" sz="2400" b="1" dirty="0"/>
                  <a:t>b. </a:t>
                </a:r>
                <a:r>
                  <a:rPr lang="en-US" sz="2400" dirty="0"/>
                  <a:t>Checking solution:</a:t>
                </a:r>
                <a:endParaRPr lang="en-US" sz="2400" b="1" dirty="0"/>
              </a:p>
              <a:p>
                <a:pPr marL="0" indent="0">
                  <a:spcBef>
                    <a:spcPts val="0"/>
                  </a:spcBef>
                  <a:spcAft>
                    <a:spcPts val="600"/>
                  </a:spcAft>
                  <a:buNone/>
                </a:pPr>
                <a14:m>
                  <m:oMathPara xmlns:m="http://schemas.openxmlformats.org/officeDocument/2006/math">
                    <m:oMathParaPr>
                      <m:jc m:val="left"/>
                    </m:oMathParaPr>
                    <m:oMath xmlns:m="http://schemas.openxmlformats.org/officeDocument/2006/math">
                      <m:rad>
                        <m:radPr>
                          <m:degHide m:val="on"/>
                          <m:ctrlPr>
                            <a:rPr lang="en-US" sz="2400" b="1" i="1">
                              <a:latin typeface="Cambria Math" panose="02040503050406030204" pitchFamily="18" charset="0"/>
                            </a:rPr>
                          </m:ctrlPr>
                        </m:radPr>
                        <m:deg/>
                        <m:e>
                          <m:r>
                            <a:rPr lang="en-US" sz="2400" b="1" i="1">
                              <a:latin typeface="Cambria Math"/>
                            </a:rPr>
                            <m:t>𝟐</m:t>
                          </m:r>
                          <m:r>
                            <a:rPr lang="en-US" sz="2400" b="1" i="1">
                              <a:latin typeface="Cambria Math"/>
                            </a:rPr>
                            <m:t>𝒙</m:t>
                          </m:r>
                          <m:r>
                            <a:rPr lang="en-US" sz="2400" b="1" i="1">
                              <a:latin typeface="Cambria Math"/>
                            </a:rPr>
                            <m:t>−</m:t>
                          </m:r>
                          <m:r>
                            <a:rPr lang="en-US" sz="2400" b="1" i="1">
                              <a:latin typeface="Cambria Math"/>
                            </a:rPr>
                            <m:t>𝟑</m:t>
                          </m:r>
                        </m:e>
                      </m:rad>
                      <m:r>
                        <a:rPr lang="en-US" sz="2400" b="1" i="1">
                          <a:latin typeface="Cambria Math"/>
                        </a:rPr>
                        <m:t>−</m:t>
                      </m:r>
                      <m:rad>
                        <m:radPr>
                          <m:degHide m:val="on"/>
                          <m:ctrlPr>
                            <a:rPr lang="en-US" sz="2400" b="1" i="1">
                              <a:latin typeface="Cambria Math" panose="02040503050406030204" pitchFamily="18" charset="0"/>
                            </a:rPr>
                          </m:ctrlPr>
                        </m:radPr>
                        <m:deg/>
                        <m:e>
                          <m:r>
                            <a:rPr lang="en-US" sz="2400" b="1" i="1">
                              <a:latin typeface="Cambria Math"/>
                            </a:rPr>
                            <m:t>𝒙</m:t>
                          </m:r>
                          <m:r>
                            <a:rPr lang="en-US" sz="2400" b="1" i="1">
                              <a:latin typeface="Cambria Math"/>
                            </a:rPr>
                            <m:t>+</m:t>
                          </m:r>
                          <m:r>
                            <a:rPr lang="en-US" sz="2400" b="1" i="1">
                              <a:latin typeface="Cambria Math"/>
                            </a:rPr>
                            <m:t>𝟐</m:t>
                          </m:r>
                        </m:e>
                      </m:rad>
                      <m:r>
                        <a:rPr lang="en-US" sz="2400" b="1" i="1">
                          <a:latin typeface="Cambria Math"/>
                        </a:rPr>
                        <m:t>=</m:t>
                      </m:r>
                      <m:r>
                        <a:rPr lang="en-US" sz="2400" b="1" i="1" smtClean="0">
                          <a:latin typeface="Cambria Math"/>
                        </a:rPr>
                        <m:t>𝟎</m:t>
                      </m:r>
                    </m:oMath>
                  </m:oMathPara>
                </a14:m>
                <a:endParaRPr lang="en-US" sz="2400" dirty="0"/>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xfrm>
                <a:off x="228600" y="742950"/>
                <a:ext cx="8686800" cy="4114800"/>
              </a:xfrm>
              <a:blipFill rotWithShape="1">
                <a:blip r:embed="rId2"/>
                <a:stretch>
                  <a:fillRect l="-1123" t="-1185"/>
                </a:stretch>
              </a:blipFill>
            </p:spPr>
            <p:txBody>
              <a:bodyPr/>
              <a:lstStyle/>
              <a:p>
                <a:r>
                  <a:rPr lang="en-US">
                    <a:noFill/>
                  </a:rPr>
                  <a:t> </a:t>
                </a:r>
              </a:p>
            </p:txBody>
          </p:sp>
        </mc:Fallback>
      </mc:AlternateContent>
      <p:pic>
        <p:nvPicPr>
          <p:cNvPr id="6" name="Picture 2" descr="C:\Users\nicart\Dropbox\algebra 1\Horizontal Logo (1).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767227" y="4868852"/>
            <a:ext cx="2414016" cy="30412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1938958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 y="285750"/>
            <a:ext cx="8229600" cy="365760"/>
          </a:xfrm>
        </p:spPr>
        <p:txBody>
          <a:bodyPr>
            <a:noAutofit/>
          </a:bodyPr>
          <a:lstStyle/>
          <a:p>
            <a:r>
              <a:rPr lang="en-US" sz="2800" b="1" dirty="0"/>
              <a:t>Solving Radical Equations</a:t>
            </a:r>
            <a:endParaRPr lang="en-US" sz="2800" b="1" dirty="0">
              <a:latin typeface="Cambria" panose="02040503050406030204" pitchFamily="18" charset="0"/>
            </a:endParaRPr>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a:xfrm>
                <a:off x="228600" y="742950"/>
                <a:ext cx="8686800" cy="4114800"/>
              </a:xfrm>
            </p:spPr>
            <p:txBody>
              <a:bodyPr>
                <a:normAutofit/>
              </a:bodyPr>
              <a:lstStyle/>
              <a:p>
                <a:pPr marL="0" indent="0">
                  <a:spcBef>
                    <a:spcPts val="0"/>
                  </a:spcBef>
                  <a:spcAft>
                    <a:spcPts val="600"/>
                  </a:spcAft>
                  <a:buNone/>
                </a:pPr>
                <a:r>
                  <a:rPr lang="en-US" sz="2400" b="1" dirty="0"/>
                  <a:t>Sample Problem 2</a:t>
                </a:r>
                <a:r>
                  <a:rPr lang="en-US" sz="2400" dirty="0"/>
                  <a:t>: Solve the following equation.</a:t>
                </a:r>
              </a:p>
              <a:p>
                <a:pPr marL="0" indent="0">
                  <a:spcBef>
                    <a:spcPts val="0"/>
                  </a:spcBef>
                  <a:spcAft>
                    <a:spcPts val="600"/>
                  </a:spcAft>
                  <a:buNone/>
                </a:pPr>
                <a:r>
                  <a:rPr lang="en-US" sz="2400" b="1" dirty="0"/>
                  <a:t>b. </a:t>
                </a:r>
                <a14:m>
                  <m:oMath xmlns:m="http://schemas.openxmlformats.org/officeDocument/2006/math">
                    <m:rad>
                      <m:radPr>
                        <m:degHide m:val="on"/>
                        <m:ctrlPr>
                          <a:rPr lang="en-US" sz="2400" b="1" i="1">
                            <a:latin typeface="Cambria Math" panose="02040503050406030204" pitchFamily="18" charset="0"/>
                          </a:rPr>
                        </m:ctrlPr>
                      </m:radPr>
                      <m:deg/>
                      <m:e>
                        <m:r>
                          <a:rPr lang="en-US" sz="2400" b="1" i="1">
                            <a:latin typeface="Cambria Math"/>
                          </a:rPr>
                          <m:t>𝟐</m:t>
                        </m:r>
                        <m:r>
                          <a:rPr lang="en-US" sz="2400" b="1" i="1">
                            <a:latin typeface="Cambria Math"/>
                          </a:rPr>
                          <m:t>𝒙</m:t>
                        </m:r>
                        <m:r>
                          <a:rPr lang="en-US" sz="2400" b="1" i="1">
                            <a:latin typeface="Cambria Math"/>
                          </a:rPr>
                          <m:t>−</m:t>
                        </m:r>
                        <m:r>
                          <a:rPr lang="en-US" sz="2400" b="1" i="1">
                            <a:latin typeface="Cambria Math"/>
                          </a:rPr>
                          <m:t>𝟑</m:t>
                        </m:r>
                      </m:e>
                    </m:rad>
                    <m:r>
                      <a:rPr lang="en-US" sz="2400" b="1" i="1">
                        <a:latin typeface="Cambria Math"/>
                      </a:rPr>
                      <m:t>−</m:t>
                    </m:r>
                    <m:rad>
                      <m:radPr>
                        <m:degHide m:val="on"/>
                        <m:ctrlPr>
                          <a:rPr lang="en-US" sz="2400" b="1" i="1">
                            <a:latin typeface="Cambria Math" panose="02040503050406030204" pitchFamily="18" charset="0"/>
                          </a:rPr>
                        </m:ctrlPr>
                      </m:radPr>
                      <m:deg/>
                      <m:e>
                        <m:r>
                          <a:rPr lang="en-US" sz="2400" b="1" i="1">
                            <a:latin typeface="Cambria Math"/>
                          </a:rPr>
                          <m:t>𝒙</m:t>
                        </m:r>
                        <m:r>
                          <a:rPr lang="en-US" sz="2400" b="1" i="1">
                            <a:latin typeface="Cambria Math"/>
                          </a:rPr>
                          <m:t>+</m:t>
                        </m:r>
                        <m:r>
                          <a:rPr lang="en-US" sz="2400" b="1" i="1">
                            <a:latin typeface="Cambria Math"/>
                          </a:rPr>
                          <m:t>𝟐</m:t>
                        </m:r>
                      </m:e>
                    </m:rad>
                    <m:r>
                      <a:rPr lang="en-US" sz="2400" b="1" i="1">
                        <a:latin typeface="Cambria Math"/>
                      </a:rPr>
                      <m:t>=</m:t>
                    </m:r>
                    <m:r>
                      <a:rPr lang="en-US" sz="2400" b="1" i="1" smtClean="0">
                        <a:latin typeface="Cambria Math"/>
                      </a:rPr>
                      <m:t>𝟎</m:t>
                    </m:r>
                  </m:oMath>
                </a14:m>
                <a:endParaRPr lang="en-US" sz="2400" dirty="0"/>
              </a:p>
              <a:p>
                <a:pPr marL="0" indent="0">
                  <a:spcBef>
                    <a:spcPts val="0"/>
                  </a:spcBef>
                  <a:spcAft>
                    <a:spcPts val="600"/>
                  </a:spcAft>
                  <a:buNone/>
                </a:pPr>
                <a14:m>
                  <m:oMathPara xmlns:m="http://schemas.openxmlformats.org/officeDocument/2006/math">
                    <m:oMathParaPr>
                      <m:jc m:val="left"/>
                    </m:oMathParaPr>
                    <m:oMath xmlns:m="http://schemas.openxmlformats.org/officeDocument/2006/math">
                      <m:rad>
                        <m:radPr>
                          <m:degHide m:val="on"/>
                          <m:ctrlPr>
                            <a:rPr lang="en-US" sz="2400" b="1" i="1">
                              <a:latin typeface="Cambria Math" panose="02040503050406030204" pitchFamily="18" charset="0"/>
                            </a:rPr>
                          </m:ctrlPr>
                        </m:radPr>
                        <m:deg/>
                        <m:e>
                          <m:r>
                            <a:rPr lang="en-US" sz="2400" b="1" i="1">
                              <a:latin typeface="Cambria Math"/>
                            </a:rPr>
                            <m:t>𝟐</m:t>
                          </m:r>
                          <m:r>
                            <a:rPr lang="en-US" sz="2400" b="1" i="1">
                              <a:latin typeface="Cambria Math"/>
                            </a:rPr>
                            <m:t>𝒙</m:t>
                          </m:r>
                          <m:r>
                            <a:rPr lang="en-US" sz="2400" b="1" i="1">
                              <a:latin typeface="Cambria Math"/>
                            </a:rPr>
                            <m:t>−</m:t>
                          </m:r>
                          <m:r>
                            <a:rPr lang="en-US" sz="2400" b="1" i="1">
                              <a:latin typeface="Cambria Math"/>
                            </a:rPr>
                            <m:t>𝟑</m:t>
                          </m:r>
                        </m:e>
                      </m:rad>
                      <m:r>
                        <a:rPr lang="en-US" sz="2400" b="1" i="1">
                          <a:latin typeface="Cambria Math"/>
                        </a:rPr>
                        <m:t>=</m:t>
                      </m:r>
                      <m:rad>
                        <m:radPr>
                          <m:degHide m:val="on"/>
                          <m:ctrlPr>
                            <a:rPr lang="en-US" sz="2400" b="1" i="1">
                              <a:latin typeface="Cambria Math" panose="02040503050406030204" pitchFamily="18" charset="0"/>
                            </a:rPr>
                          </m:ctrlPr>
                        </m:radPr>
                        <m:deg/>
                        <m:e>
                          <m:r>
                            <a:rPr lang="en-US" sz="2400" b="1" i="1">
                              <a:latin typeface="Cambria Math"/>
                            </a:rPr>
                            <m:t>𝒙</m:t>
                          </m:r>
                          <m:r>
                            <a:rPr lang="en-US" sz="2400" b="1" i="1">
                              <a:latin typeface="Cambria Math"/>
                            </a:rPr>
                            <m:t>+</m:t>
                          </m:r>
                          <m:r>
                            <a:rPr lang="en-US" sz="2400" b="1" i="1">
                              <a:latin typeface="Cambria Math"/>
                            </a:rPr>
                            <m:t>𝟐</m:t>
                          </m:r>
                        </m:e>
                      </m:rad>
                    </m:oMath>
                  </m:oMathPara>
                </a14:m>
                <a:endParaRPr lang="en-US" sz="2400" dirty="0"/>
              </a:p>
              <a:p>
                <a:pPr marL="0" indent="0">
                  <a:spcBef>
                    <a:spcPts val="0"/>
                  </a:spcBef>
                  <a:spcAft>
                    <a:spcPts val="600"/>
                  </a:spcAft>
                  <a:buNone/>
                </a:pPr>
                <a14:m>
                  <m:oMathPara xmlns:m="http://schemas.openxmlformats.org/officeDocument/2006/math">
                    <m:oMathParaPr>
                      <m:jc m:val="left"/>
                    </m:oMathParaPr>
                    <m:oMath xmlns:m="http://schemas.openxmlformats.org/officeDocument/2006/math">
                      <m:sSup>
                        <m:sSupPr>
                          <m:ctrlPr>
                            <a:rPr lang="en-US" sz="2400" b="1" i="1">
                              <a:latin typeface="Cambria Math" panose="02040503050406030204" pitchFamily="18" charset="0"/>
                            </a:rPr>
                          </m:ctrlPr>
                        </m:sSupPr>
                        <m:e>
                          <m:d>
                            <m:dPr>
                              <m:ctrlPr>
                                <a:rPr lang="en-US" sz="2400" b="1" i="1">
                                  <a:latin typeface="Cambria Math" panose="02040503050406030204" pitchFamily="18" charset="0"/>
                                </a:rPr>
                              </m:ctrlPr>
                            </m:dPr>
                            <m:e>
                              <m:rad>
                                <m:radPr>
                                  <m:degHide m:val="on"/>
                                  <m:ctrlPr>
                                    <a:rPr lang="en-US" sz="2400" b="1" i="1">
                                      <a:latin typeface="Cambria Math" panose="02040503050406030204" pitchFamily="18" charset="0"/>
                                    </a:rPr>
                                  </m:ctrlPr>
                                </m:radPr>
                                <m:deg/>
                                <m:e>
                                  <m:r>
                                    <a:rPr lang="en-US" sz="2400" b="1" i="1">
                                      <a:latin typeface="Cambria Math"/>
                                    </a:rPr>
                                    <m:t>𝟐</m:t>
                                  </m:r>
                                  <m:r>
                                    <a:rPr lang="en-US" sz="2400" b="1" i="1">
                                      <a:latin typeface="Cambria Math"/>
                                    </a:rPr>
                                    <m:t>𝒙</m:t>
                                  </m:r>
                                  <m:r>
                                    <a:rPr lang="en-US" sz="2400" b="1" i="1">
                                      <a:latin typeface="Cambria Math"/>
                                    </a:rPr>
                                    <m:t>−</m:t>
                                  </m:r>
                                  <m:r>
                                    <a:rPr lang="en-US" sz="2400" b="1" i="1">
                                      <a:latin typeface="Cambria Math"/>
                                    </a:rPr>
                                    <m:t>𝟑</m:t>
                                  </m:r>
                                </m:e>
                              </m:rad>
                            </m:e>
                          </m:d>
                        </m:e>
                        <m:sup>
                          <m:r>
                            <a:rPr lang="en-US" sz="2400" b="1" i="1">
                              <a:latin typeface="Cambria Math"/>
                            </a:rPr>
                            <m:t>𝟐</m:t>
                          </m:r>
                        </m:sup>
                      </m:sSup>
                      <m:r>
                        <a:rPr lang="en-US" sz="2400" b="1" i="1">
                          <a:latin typeface="Cambria Math"/>
                        </a:rPr>
                        <m:t>=</m:t>
                      </m:r>
                      <m:sSup>
                        <m:sSupPr>
                          <m:ctrlPr>
                            <a:rPr lang="en-US" sz="2400" b="1" i="1">
                              <a:latin typeface="Cambria Math" panose="02040503050406030204" pitchFamily="18" charset="0"/>
                            </a:rPr>
                          </m:ctrlPr>
                        </m:sSupPr>
                        <m:e>
                          <m:d>
                            <m:dPr>
                              <m:ctrlPr>
                                <a:rPr lang="en-US" sz="2400" b="1" i="1">
                                  <a:latin typeface="Cambria Math" panose="02040503050406030204" pitchFamily="18" charset="0"/>
                                </a:rPr>
                              </m:ctrlPr>
                            </m:dPr>
                            <m:e>
                              <m:rad>
                                <m:radPr>
                                  <m:degHide m:val="on"/>
                                  <m:ctrlPr>
                                    <a:rPr lang="en-US" sz="2400" b="1" i="1">
                                      <a:latin typeface="Cambria Math" panose="02040503050406030204" pitchFamily="18" charset="0"/>
                                    </a:rPr>
                                  </m:ctrlPr>
                                </m:radPr>
                                <m:deg/>
                                <m:e>
                                  <m:r>
                                    <a:rPr lang="en-US" sz="2400" b="1" i="1">
                                      <a:latin typeface="Cambria Math"/>
                                    </a:rPr>
                                    <m:t>𝒙</m:t>
                                  </m:r>
                                  <m:r>
                                    <a:rPr lang="en-US" sz="2400" b="1" i="1">
                                      <a:latin typeface="Cambria Math"/>
                                    </a:rPr>
                                    <m:t>+</m:t>
                                  </m:r>
                                  <m:r>
                                    <a:rPr lang="en-US" sz="2400" b="1" i="1">
                                      <a:latin typeface="Cambria Math"/>
                                    </a:rPr>
                                    <m:t>𝟐</m:t>
                                  </m:r>
                                </m:e>
                              </m:rad>
                            </m:e>
                          </m:d>
                        </m:e>
                        <m:sup>
                          <m:r>
                            <a:rPr lang="en-US" sz="2400" b="1" i="1">
                              <a:latin typeface="Cambria Math"/>
                            </a:rPr>
                            <m:t>𝟐</m:t>
                          </m:r>
                        </m:sup>
                      </m:sSup>
                    </m:oMath>
                  </m:oMathPara>
                </a14:m>
                <a:endParaRPr lang="en-US" sz="2400" dirty="0"/>
              </a:p>
              <a:p>
                <a:pPr marL="0" indent="0">
                  <a:spcBef>
                    <a:spcPts val="0"/>
                  </a:spcBef>
                  <a:spcAft>
                    <a:spcPts val="600"/>
                  </a:spcAft>
                  <a:buNone/>
                </a:pPr>
                <a14:m>
                  <m:oMathPara xmlns:m="http://schemas.openxmlformats.org/officeDocument/2006/math">
                    <m:oMathParaPr>
                      <m:jc m:val="left"/>
                    </m:oMathParaPr>
                    <m:oMath xmlns:m="http://schemas.openxmlformats.org/officeDocument/2006/math">
                      <m:r>
                        <a:rPr lang="en-US" sz="2400" b="1" i="1">
                          <a:latin typeface="Cambria Math"/>
                        </a:rPr>
                        <m:t>𝟐</m:t>
                      </m:r>
                      <m:r>
                        <a:rPr lang="en-US" sz="2400" b="1" i="1">
                          <a:latin typeface="Cambria Math"/>
                        </a:rPr>
                        <m:t>𝒙</m:t>
                      </m:r>
                      <m:r>
                        <a:rPr lang="en-US" sz="2400" b="1" i="1">
                          <a:latin typeface="Cambria Math"/>
                        </a:rPr>
                        <m:t>−</m:t>
                      </m:r>
                      <m:r>
                        <a:rPr lang="en-US" sz="2400" b="1" i="1">
                          <a:latin typeface="Cambria Math"/>
                        </a:rPr>
                        <m:t>𝟑</m:t>
                      </m:r>
                      <m:r>
                        <a:rPr lang="en-US" sz="2400" b="1" i="1">
                          <a:latin typeface="Cambria Math"/>
                        </a:rPr>
                        <m:t>=</m:t>
                      </m:r>
                      <m:r>
                        <a:rPr lang="en-US" sz="2400" b="1" i="1">
                          <a:latin typeface="Cambria Math"/>
                        </a:rPr>
                        <m:t>𝒙</m:t>
                      </m:r>
                      <m:r>
                        <a:rPr lang="en-US" sz="2400" b="1" i="1">
                          <a:latin typeface="Cambria Math"/>
                        </a:rPr>
                        <m:t>+</m:t>
                      </m:r>
                      <m:r>
                        <a:rPr lang="en-US" sz="2400" b="1" i="0" smtClean="0">
                          <a:latin typeface="Cambria Math"/>
                        </a:rPr>
                        <m:t>𝟐</m:t>
                      </m:r>
                    </m:oMath>
                  </m:oMathPara>
                </a14:m>
                <a:endParaRPr lang="en-US" sz="2400" b="1" dirty="0"/>
              </a:p>
              <a:p>
                <a:pPr marL="0" indent="0">
                  <a:spcBef>
                    <a:spcPts val="0"/>
                  </a:spcBef>
                  <a:spcAft>
                    <a:spcPts val="600"/>
                  </a:spcAft>
                  <a:buNone/>
                </a:pPr>
                <a14:m>
                  <m:oMathPara xmlns:m="http://schemas.openxmlformats.org/officeDocument/2006/math">
                    <m:oMathParaPr>
                      <m:jc m:val="left"/>
                    </m:oMathParaPr>
                    <m:oMath xmlns:m="http://schemas.openxmlformats.org/officeDocument/2006/math">
                      <m:r>
                        <a:rPr lang="en-US" sz="2400" b="1" i="1">
                          <a:latin typeface="Cambria Math"/>
                        </a:rPr>
                        <m:t>𝟐</m:t>
                      </m:r>
                      <m:r>
                        <a:rPr lang="en-US" sz="2400" b="1" i="1">
                          <a:latin typeface="Cambria Math"/>
                        </a:rPr>
                        <m:t>𝒙</m:t>
                      </m:r>
                      <m:r>
                        <a:rPr lang="en-US" sz="2400" b="1" i="1">
                          <a:latin typeface="Cambria Math"/>
                        </a:rPr>
                        <m:t>−</m:t>
                      </m:r>
                      <m:r>
                        <a:rPr lang="en-US" sz="2400" b="1" i="1">
                          <a:latin typeface="Cambria Math"/>
                        </a:rPr>
                        <m:t>𝒙</m:t>
                      </m:r>
                      <m:r>
                        <a:rPr lang="en-US" sz="2400" b="1" i="1">
                          <a:latin typeface="Cambria Math"/>
                        </a:rPr>
                        <m:t>=</m:t>
                      </m:r>
                      <m:r>
                        <a:rPr lang="en-US" sz="2400" b="1" i="1">
                          <a:latin typeface="Cambria Math"/>
                        </a:rPr>
                        <m:t>𝟑</m:t>
                      </m:r>
                      <m:r>
                        <a:rPr lang="en-US" sz="2400" b="1" i="1">
                          <a:latin typeface="Cambria Math"/>
                        </a:rPr>
                        <m:t>+</m:t>
                      </m:r>
                      <m:r>
                        <a:rPr lang="en-US" sz="2400" b="1" i="1">
                          <a:latin typeface="Cambria Math"/>
                        </a:rPr>
                        <m:t>𝟐</m:t>
                      </m:r>
                    </m:oMath>
                  </m:oMathPara>
                </a14:m>
                <a:endParaRPr lang="en-US" sz="2400" b="1" dirty="0"/>
              </a:p>
              <a:p>
                <a:pPr marL="0" indent="0">
                  <a:spcBef>
                    <a:spcPts val="0"/>
                  </a:spcBef>
                  <a:spcAft>
                    <a:spcPts val="600"/>
                  </a:spcAft>
                  <a:buNone/>
                </a:pPr>
                <a14:m>
                  <m:oMathPara xmlns:m="http://schemas.openxmlformats.org/officeDocument/2006/math">
                    <m:oMathParaPr>
                      <m:jc m:val="left"/>
                    </m:oMathParaPr>
                    <m:oMath xmlns:m="http://schemas.openxmlformats.org/officeDocument/2006/math">
                      <m:r>
                        <a:rPr lang="en-US" sz="2400" b="1" i="1">
                          <a:latin typeface="Cambria Math"/>
                        </a:rPr>
                        <m:t>𝒙</m:t>
                      </m:r>
                      <m:r>
                        <a:rPr lang="en-US" sz="2400" b="1" i="1" smtClean="0">
                          <a:latin typeface="Cambria Math"/>
                        </a:rPr>
                        <m:t>=</m:t>
                      </m:r>
                      <m:r>
                        <a:rPr lang="en-US" sz="2400" b="1" i="1" smtClean="0">
                          <a:latin typeface="Cambria Math"/>
                        </a:rPr>
                        <m:t>𝟓</m:t>
                      </m:r>
                    </m:oMath>
                  </m:oMathPara>
                </a14:m>
                <a:endParaRPr lang="en-US" sz="2400" b="1" dirty="0"/>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xfrm>
                <a:off x="228600" y="742950"/>
                <a:ext cx="8686800" cy="4114800"/>
              </a:xfrm>
              <a:blipFill rotWithShape="1">
                <a:blip r:embed="rId2"/>
                <a:stretch>
                  <a:fillRect l="-1123" t="-1185"/>
                </a:stretch>
              </a:blipFill>
            </p:spPr>
            <p:txBody>
              <a:bodyPr/>
              <a:lstStyle/>
              <a:p>
                <a:r>
                  <a:rPr lang="en-US">
                    <a:noFill/>
                  </a:rPr>
                  <a:t> </a:t>
                </a:r>
              </a:p>
            </p:txBody>
          </p:sp>
        </mc:Fallback>
      </mc:AlternateContent>
      <p:pic>
        <p:nvPicPr>
          <p:cNvPr id="6" name="Picture 2" descr="C:\Users\nicart\Dropbox\algebra 1\Horizontal Logo (1).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767227" y="4868852"/>
            <a:ext cx="2414016" cy="30412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3818757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85750"/>
            <a:ext cx="8229600" cy="685800"/>
          </a:xfrm>
        </p:spPr>
        <p:txBody>
          <a:bodyPr>
            <a:noAutofit/>
          </a:bodyPr>
          <a:lstStyle/>
          <a:p>
            <a:r>
              <a:rPr lang="en-US" sz="2800" b="1" dirty="0"/>
              <a:t>Solving Radical Equations</a:t>
            </a:r>
            <a:endParaRPr lang="en-US" sz="2800" b="1" dirty="0">
              <a:latin typeface="Cambria" panose="02040503050406030204" pitchFamily="18" charset="0"/>
            </a:endParaRPr>
          </a:p>
        </p:txBody>
      </p:sp>
      <p:sp>
        <p:nvSpPr>
          <p:cNvPr id="3" name="Content Placeholder 2"/>
          <p:cNvSpPr>
            <a:spLocks noGrp="1"/>
          </p:cNvSpPr>
          <p:nvPr>
            <p:ph idx="1"/>
          </p:nvPr>
        </p:nvSpPr>
        <p:spPr>
          <a:xfrm>
            <a:off x="1143000" y="1276350"/>
            <a:ext cx="7239000" cy="3200400"/>
          </a:xfrm>
        </p:spPr>
        <p:txBody>
          <a:bodyPr>
            <a:normAutofit/>
          </a:bodyPr>
          <a:lstStyle/>
          <a:p>
            <a:pPr marL="0" indent="0" algn="ctr">
              <a:buNone/>
            </a:pPr>
            <a:endParaRPr lang="en-US" sz="3600" dirty="0"/>
          </a:p>
          <a:p>
            <a:pPr marL="0" indent="0" algn="ctr">
              <a:buNone/>
            </a:pPr>
            <a:r>
              <a:rPr lang="en-US" sz="3600" dirty="0"/>
              <a:t>A radical equation is an equation that contains a radical expression with a variable in the radicand.</a:t>
            </a:r>
          </a:p>
        </p:txBody>
      </p:sp>
      <p:pic>
        <p:nvPicPr>
          <p:cNvPr id="5" name="Picture 2" descr="C:\Users\nicart\Dropbox\algebra 1\Horizontal Logo (1).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767227" y="4868852"/>
            <a:ext cx="2414016" cy="30412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0947704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 y="285750"/>
            <a:ext cx="8229600" cy="365760"/>
          </a:xfrm>
        </p:spPr>
        <p:txBody>
          <a:bodyPr>
            <a:noAutofit/>
          </a:bodyPr>
          <a:lstStyle/>
          <a:p>
            <a:r>
              <a:rPr lang="en-US" sz="2800" b="1" dirty="0"/>
              <a:t>Solving Radical Equations</a:t>
            </a:r>
            <a:endParaRPr lang="en-US" sz="2800" b="1" dirty="0">
              <a:latin typeface="Cambria" panose="02040503050406030204" pitchFamily="18" charset="0"/>
            </a:endParaRPr>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a:xfrm>
                <a:off x="228600" y="742950"/>
                <a:ext cx="8686800" cy="4114800"/>
              </a:xfrm>
            </p:spPr>
            <p:txBody>
              <a:bodyPr>
                <a:normAutofit/>
              </a:bodyPr>
              <a:lstStyle/>
              <a:p>
                <a:pPr marL="0" indent="0">
                  <a:spcBef>
                    <a:spcPts val="0"/>
                  </a:spcBef>
                  <a:spcAft>
                    <a:spcPts val="600"/>
                  </a:spcAft>
                  <a:buNone/>
                </a:pPr>
                <a:r>
                  <a:rPr lang="en-US" sz="2400" b="1" dirty="0"/>
                  <a:t>Sample Problem 2</a:t>
                </a:r>
                <a:r>
                  <a:rPr lang="en-US" sz="2400" dirty="0"/>
                  <a:t>: Solve the following equation.</a:t>
                </a:r>
              </a:p>
              <a:p>
                <a:pPr marL="0" indent="0">
                  <a:spcBef>
                    <a:spcPts val="0"/>
                  </a:spcBef>
                  <a:spcAft>
                    <a:spcPts val="600"/>
                  </a:spcAft>
                  <a:buNone/>
                </a:pPr>
                <a:r>
                  <a:rPr lang="en-US" sz="2400" b="1" dirty="0"/>
                  <a:t>b. </a:t>
                </a:r>
                <a:r>
                  <a:rPr lang="en-US" sz="2400" dirty="0"/>
                  <a:t>Checking solution:</a:t>
                </a:r>
                <a14:m>
                  <m:oMath xmlns:m="http://schemas.openxmlformats.org/officeDocument/2006/math">
                    <m:r>
                      <a:rPr lang="en-US" sz="2400" b="0" i="0" smtClean="0">
                        <a:latin typeface="Cambria Math"/>
                      </a:rPr>
                      <m:t>     </m:t>
                    </m:r>
                    <m:r>
                      <a:rPr lang="en-US" sz="2400" b="1" i="1">
                        <a:latin typeface="Cambria Math"/>
                      </a:rPr>
                      <m:t>𝒙</m:t>
                    </m:r>
                    <m:r>
                      <a:rPr lang="en-US" sz="2400" b="1" i="1">
                        <a:latin typeface="Cambria Math"/>
                      </a:rPr>
                      <m:t>=</m:t>
                    </m:r>
                    <m:r>
                      <a:rPr lang="en-US" sz="2400" b="1" i="1">
                        <a:latin typeface="Cambria Math"/>
                      </a:rPr>
                      <m:t>𝟓</m:t>
                    </m:r>
                  </m:oMath>
                </a14:m>
                <a:endParaRPr lang="en-US" sz="2400" b="1" dirty="0"/>
              </a:p>
              <a:p>
                <a:pPr marL="0" indent="0">
                  <a:spcBef>
                    <a:spcPts val="0"/>
                  </a:spcBef>
                  <a:spcAft>
                    <a:spcPts val="600"/>
                  </a:spcAft>
                  <a:buNone/>
                </a:pPr>
                <a14:m>
                  <m:oMath xmlns:m="http://schemas.openxmlformats.org/officeDocument/2006/math">
                    <m:rad>
                      <m:radPr>
                        <m:degHide m:val="on"/>
                        <m:ctrlPr>
                          <a:rPr lang="en-US" sz="2400" b="1" i="1">
                            <a:latin typeface="Cambria Math" panose="02040503050406030204" pitchFamily="18" charset="0"/>
                          </a:rPr>
                        </m:ctrlPr>
                      </m:radPr>
                      <m:deg/>
                      <m:e>
                        <m:r>
                          <a:rPr lang="en-US" sz="2400" b="1" i="1">
                            <a:latin typeface="Cambria Math"/>
                          </a:rPr>
                          <m:t>𝟐</m:t>
                        </m:r>
                        <m:r>
                          <a:rPr lang="en-US" sz="2400" b="1" i="1">
                            <a:latin typeface="Cambria Math"/>
                          </a:rPr>
                          <m:t>𝒙</m:t>
                        </m:r>
                        <m:r>
                          <a:rPr lang="en-US" sz="2400" b="1" i="1">
                            <a:latin typeface="Cambria Math"/>
                          </a:rPr>
                          <m:t>−</m:t>
                        </m:r>
                        <m:r>
                          <a:rPr lang="en-US" sz="2400" b="1" i="1">
                            <a:latin typeface="Cambria Math"/>
                          </a:rPr>
                          <m:t>𝟑</m:t>
                        </m:r>
                      </m:e>
                    </m:rad>
                    <m:r>
                      <a:rPr lang="en-US" sz="2400" b="1" i="1">
                        <a:latin typeface="Cambria Math"/>
                      </a:rPr>
                      <m:t>−</m:t>
                    </m:r>
                    <m:rad>
                      <m:radPr>
                        <m:degHide m:val="on"/>
                        <m:ctrlPr>
                          <a:rPr lang="en-US" sz="2400" b="1" i="1">
                            <a:latin typeface="Cambria Math" panose="02040503050406030204" pitchFamily="18" charset="0"/>
                          </a:rPr>
                        </m:ctrlPr>
                      </m:radPr>
                      <m:deg/>
                      <m:e>
                        <m:r>
                          <a:rPr lang="en-US" sz="2400" b="1" i="1">
                            <a:latin typeface="Cambria Math"/>
                          </a:rPr>
                          <m:t>𝒙</m:t>
                        </m:r>
                        <m:r>
                          <a:rPr lang="en-US" sz="2400" b="1" i="1">
                            <a:latin typeface="Cambria Math"/>
                          </a:rPr>
                          <m:t>+</m:t>
                        </m:r>
                        <m:r>
                          <a:rPr lang="en-US" sz="2400" b="1" i="1">
                            <a:latin typeface="Cambria Math"/>
                          </a:rPr>
                          <m:t>𝟐</m:t>
                        </m:r>
                      </m:e>
                    </m:rad>
                    <m:r>
                      <a:rPr lang="en-US" sz="2400" b="1" i="1">
                        <a:latin typeface="Cambria Math"/>
                      </a:rPr>
                      <m:t>=</m:t>
                    </m:r>
                    <m:r>
                      <a:rPr lang="en-US" sz="2400" b="1" i="1" smtClean="0">
                        <a:latin typeface="Cambria Math"/>
                      </a:rPr>
                      <m:t>𝟎</m:t>
                    </m:r>
                  </m:oMath>
                </a14:m>
                <a:r>
                  <a:rPr lang="en-US" sz="2400" dirty="0"/>
                  <a:t> </a:t>
                </a:r>
              </a:p>
              <a:p>
                <a:pPr marL="0" indent="0">
                  <a:spcBef>
                    <a:spcPts val="0"/>
                  </a:spcBef>
                  <a:spcAft>
                    <a:spcPts val="600"/>
                  </a:spcAft>
                  <a:buNone/>
                </a:pPr>
                <a14:m>
                  <m:oMathPara xmlns:m="http://schemas.openxmlformats.org/officeDocument/2006/math">
                    <m:oMathParaPr>
                      <m:jc m:val="left"/>
                    </m:oMathParaPr>
                    <m:oMath xmlns:m="http://schemas.openxmlformats.org/officeDocument/2006/math">
                      <m:rad>
                        <m:radPr>
                          <m:degHide m:val="on"/>
                          <m:ctrlPr>
                            <a:rPr lang="en-US" sz="2400" b="1" i="1">
                              <a:latin typeface="Cambria Math" panose="02040503050406030204" pitchFamily="18" charset="0"/>
                            </a:rPr>
                          </m:ctrlPr>
                        </m:radPr>
                        <m:deg/>
                        <m:e>
                          <m:r>
                            <a:rPr lang="en-US" sz="2400" b="1" i="1">
                              <a:latin typeface="Cambria Math"/>
                            </a:rPr>
                            <m:t>𝟐</m:t>
                          </m:r>
                          <m:r>
                            <a:rPr lang="en-US" sz="2400" b="1" i="1">
                              <a:latin typeface="Cambria Math"/>
                            </a:rPr>
                            <m:t>∗</m:t>
                          </m:r>
                          <m:r>
                            <a:rPr lang="en-US" sz="2400" b="1" i="1">
                              <a:latin typeface="Cambria Math"/>
                            </a:rPr>
                            <m:t>𝟓</m:t>
                          </m:r>
                          <m:r>
                            <a:rPr lang="en-US" sz="2400" b="1" i="1">
                              <a:latin typeface="Cambria Math"/>
                            </a:rPr>
                            <m:t>−</m:t>
                          </m:r>
                          <m:r>
                            <a:rPr lang="en-US" sz="2400" b="1" i="1">
                              <a:latin typeface="Cambria Math"/>
                            </a:rPr>
                            <m:t>𝟑</m:t>
                          </m:r>
                        </m:e>
                      </m:rad>
                      <m:r>
                        <a:rPr lang="en-US" sz="2400" b="1" i="1">
                          <a:latin typeface="Cambria Math"/>
                        </a:rPr>
                        <m:t>−</m:t>
                      </m:r>
                      <m:rad>
                        <m:radPr>
                          <m:degHide m:val="on"/>
                          <m:ctrlPr>
                            <a:rPr lang="en-US" sz="2400" b="1" i="1">
                              <a:latin typeface="Cambria Math" panose="02040503050406030204" pitchFamily="18" charset="0"/>
                            </a:rPr>
                          </m:ctrlPr>
                        </m:radPr>
                        <m:deg/>
                        <m:e>
                          <m:r>
                            <a:rPr lang="en-US" sz="2400" b="1" i="1">
                              <a:latin typeface="Cambria Math"/>
                            </a:rPr>
                            <m:t>𝟓</m:t>
                          </m:r>
                          <m:r>
                            <a:rPr lang="en-US" sz="2400" b="1" i="1">
                              <a:latin typeface="Cambria Math"/>
                            </a:rPr>
                            <m:t>+</m:t>
                          </m:r>
                          <m:r>
                            <a:rPr lang="en-US" sz="2400" b="1" i="1">
                              <a:latin typeface="Cambria Math"/>
                            </a:rPr>
                            <m:t>𝟐</m:t>
                          </m:r>
                        </m:e>
                      </m:rad>
                      <m:r>
                        <a:rPr lang="en-US" sz="2400" b="1" i="1">
                          <a:latin typeface="Cambria Math"/>
                        </a:rPr>
                        <m:t>=</m:t>
                      </m:r>
                      <m:r>
                        <a:rPr lang="en-US" sz="2400" b="1" i="0" smtClean="0">
                          <a:latin typeface="Cambria Math"/>
                        </a:rPr>
                        <m:t>𝟎</m:t>
                      </m:r>
                    </m:oMath>
                  </m:oMathPara>
                </a14:m>
                <a:endParaRPr lang="en-US" sz="2400" b="1" dirty="0"/>
              </a:p>
              <a:p>
                <a:pPr marL="0" indent="0">
                  <a:spcBef>
                    <a:spcPts val="0"/>
                  </a:spcBef>
                  <a:spcAft>
                    <a:spcPts val="600"/>
                  </a:spcAft>
                  <a:buNone/>
                </a:pPr>
                <a14:m>
                  <m:oMathPara xmlns:m="http://schemas.openxmlformats.org/officeDocument/2006/math">
                    <m:oMathParaPr>
                      <m:jc m:val="left"/>
                    </m:oMathParaPr>
                    <m:oMath xmlns:m="http://schemas.openxmlformats.org/officeDocument/2006/math">
                      <m:rad>
                        <m:radPr>
                          <m:degHide m:val="on"/>
                          <m:ctrlPr>
                            <a:rPr lang="en-US" sz="2400" b="1" i="1">
                              <a:latin typeface="Cambria Math" panose="02040503050406030204" pitchFamily="18" charset="0"/>
                            </a:rPr>
                          </m:ctrlPr>
                        </m:radPr>
                        <m:deg/>
                        <m:e>
                          <m:r>
                            <a:rPr lang="en-US" sz="2400" b="1" i="1">
                              <a:latin typeface="Cambria Math"/>
                            </a:rPr>
                            <m:t>𝟕</m:t>
                          </m:r>
                        </m:e>
                      </m:rad>
                      <m:r>
                        <a:rPr lang="en-US" sz="2400" b="1" i="1">
                          <a:latin typeface="Cambria Math"/>
                        </a:rPr>
                        <m:t>−</m:t>
                      </m:r>
                      <m:rad>
                        <m:radPr>
                          <m:degHide m:val="on"/>
                          <m:ctrlPr>
                            <a:rPr lang="en-US" sz="2400" b="1" i="1">
                              <a:latin typeface="Cambria Math" panose="02040503050406030204" pitchFamily="18" charset="0"/>
                            </a:rPr>
                          </m:ctrlPr>
                        </m:radPr>
                        <m:deg/>
                        <m:e>
                          <m:r>
                            <a:rPr lang="en-US" sz="2400" b="1" i="1">
                              <a:latin typeface="Cambria Math"/>
                            </a:rPr>
                            <m:t>𝟕</m:t>
                          </m:r>
                        </m:e>
                      </m:rad>
                      <m:r>
                        <a:rPr lang="en-US" sz="2400" b="1" i="1" smtClean="0">
                          <a:latin typeface="Cambria Math"/>
                        </a:rPr>
                        <m:t>=</m:t>
                      </m:r>
                      <m:r>
                        <a:rPr lang="en-US" sz="2400" b="1" i="1" smtClean="0">
                          <a:latin typeface="Cambria Math"/>
                        </a:rPr>
                        <m:t>𝟎</m:t>
                      </m:r>
                    </m:oMath>
                  </m:oMathPara>
                </a14:m>
                <a:endParaRPr lang="en-US" sz="2400" b="1" dirty="0"/>
              </a:p>
              <a:p>
                <a:pPr marL="0" indent="0">
                  <a:spcBef>
                    <a:spcPts val="0"/>
                  </a:spcBef>
                  <a:spcAft>
                    <a:spcPts val="600"/>
                  </a:spcAft>
                  <a:buNone/>
                </a:pPr>
                <a14:m>
                  <m:oMathPara xmlns:m="http://schemas.openxmlformats.org/officeDocument/2006/math">
                    <m:oMathParaPr>
                      <m:jc m:val="left"/>
                    </m:oMathParaPr>
                    <m:oMath xmlns:m="http://schemas.openxmlformats.org/officeDocument/2006/math">
                      <m:rad>
                        <m:radPr>
                          <m:degHide m:val="on"/>
                          <m:ctrlPr>
                            <a:rPr lang="en-US" sz="2400" b="1" i="1">
                              <a:latin typeface="Cambria Math" panose="02040503050406030204" pitchFamily="18" charset="0"/>
                            </a:rPr>
                          </m:ctrlPr>
                        </m:radPr>
                        <m:deg/>
                        <m:e>
                          <m:r>
                            <a:rPr lang="en-US" sz="2400" b="1" i="1">
                              <a:latin typeface="Cambria Math"/>
                            </a:rPr>
                            <m:t>𝟕</m:t>
                          </m:r>
                        </m:e>
                      </m:rad>
                      <m:r>
                        <a:rPr lang="en-US" sz="2400" b="1" i="1" smtClean="0">
                          <a:latin typeface="Cambria Math"/>
                        </a:rPr>
                        <m:t>=</m:t>
                      </m:r>
                      <m:rad>
                        <m:radPr>
                          <m:degHide m:val="on"/>
                          <m:ctrlPr>
                            <a:rPr lang="en-US" sz="2400" b="1" i="1">
                              <a:latin typeface="Cambria Math" panose="02040503050406030204" pitchFamily="18" charset="0"/>
                            </a:rPr>
                          </m:ctrlPr>
                        </m:radPr>
                        <m:deg/>
                        <m:e>
                          <m:r>
                            <a:rPr lang="en-US" sz="2400" b="1" i="1">
                              <a:latin typeface="Cambria Math"/>
                            </a:rPr>
                            <m:t>𝟕</m:t>
                          </m:r>
                        </m:e>
                      </m:rad>
                    </m:oMath>
                  </m:oMathPara>
                </a14:m>
                <a:endParaRPr lang="en-US" sz="2400" b="1" dirty="0"/>
              </a:p>
              <a:p>
                <a:pPr marL="0" indent="0">
                  <a:spcBef>
                    <a:spcPts val="0"/>
                  </a:spcBef>
                  <a:spcAft>
                    <a:spcPts val="600"/>
                  </a:spcAft>
                  <a:buNone/>
                </a:pPr>
                <a14:m>
                  <m:oMath xmlns:m="http://schemas.openxmlformats.org/officeDocument/2006/math">
                    <m:r>
                      <a:rPr lang="en-US" sz="2400" b="1" i="1" smtClean="0">
                        <a:latin typeface="Cambria Math"/>
                      </a:rPr>
                      <m:t>𝒙</m:t>
                    </m:r>
                    <m:r>
                      <a:rPr lang="en-US" sz="2400" b="1" i="1">
                        <a:latin typeface="Cambria Math"/>
                      </a:rPr>
                      <m:t>=</m:t>
                    </m:r>
                    <m:r>
                      <a:rPr lang="en-US" sz="2400" b="1" i="1">
                        <a:latin typeface="Cambria Math"/>
                      </a:rPr>
                      <m:t>𝟓</m:t>
                    </m:r>
                  </m:oMath>
                </a14:m>
                <a:r>
                  <a:rPr lang="en-US" sz="2400" b="1" dirty="0"/>
                  <a:t>   </a:t>
                </a:r>
                <a:r>
                  <a:rPr lang="en-US" sz="2400" dirty="0"/>
                  <a:t>is a solution of this equation                      </a:t>
                </a:r>
                <a14:m>
                  <m:oMath xmlns:m="http://schemas.openxmlformats.org/officeDocument/2006/math">
                    <m:r>
                      <a:rPr lang="en-US" sz="2400" b="1" i="1">
                        <a:latin typeface="Cambria Math"/>
                      </a:rPr>
                      <m:t>{</m:t>
                    </m:r>
                    <m:r>
                      <a:rPr lang="en-US" sz="2400" b="1" i="1">
                        <a:latin typeface="Cambria Math"/>
                      </a:rPr>
                      <m:t>𝟓</m:t>
                    </m:r>
                    <m:r>
                      <a:rPr lang="en-US" sz="2400" b="1" i="1">
                        <a:latin typeface="Cambria Math"/>
                      </a:rPr>
                      <m:t>}</m:t>
                    </m:r>
                  </m:oMath>
                </a14:m>
                <a:endParaRPr lang="en-US" sz="2400" b="1" dirty="0"/>
              </a:p>
              <a:p>
                <a:pPr marL="0" indent="0">
                  <a:spcBef>
                    <a:spcPts val="0"/>
                  </a:spcBef>
                  <a:spcAft>
                    <a:spcPts val="600"/>
                  </a:spcAft>
                  <a:buNone/>
                </a:pPr>
                <a:endParaRPr lang="en-US" sz="2400" b="1" dirty="0"/>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xfrm>
                <a:off x="228600" y="742950"/>
                <a:ext cx="8686800" cy="4114800"/>
              </a:xfrm>
              <a:blipFill rotWithShape="1">
                <a:blip r:embed="rId2"/>
                <a:stretch>
                  <a:fillRect l="-1123" t="-1185"/>
                </a:stretch>
              </a:blipFill>
            </p:spPr>
            <p:txBody>
              <a:bodyPr/>
              <a:lstStyle/>
              <a:p>
                <a:r>
                  <a:rPr lang="en-US">
                    <a:noFill/>
                  </a:rPr>
                  <a:t> </a:t>
                </a:r>
              </a:p>
            </p:txBody>
          </p:sp>
        </mc:Fallback>
      </mc:AlternateContent>
      <p:pic>
        <p:nvPicPr>
          <p:cNvPr id="6" name="Picture 2" descr="C:\Users\nicart\Dropbox\algebra 1\Horizontal Logo (1).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767227" y="4868852"/>
            <a:ext cx="2414016" cy="30412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3496617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800" b="1" dirty="0"/>
              <a:t>Solving Radical Equations</a:t>
            </a:r>
          </a:p>
        </p:txBody>
      </p:sp>
      <p:sp>
        <p:nvSpPr>
          <p:cNvPr id="3" name="Content Placeholder 2"/>
          <p:cNvSpPr>
            <a:spLocks noGrp="1"/>
          </p:cNvSpPr>
          <p:nvPr>
            <p:ph idx="1"/>
          </p:nvPr>
        </p:nvSpPr>
        <p:spPr>
          <a:xfrm>
            <a:off x="457200" y="1200150"/>
            <a:ext cx="8229600" cy="3394472"/>
          </a:xfrm>
        </p:spPr>
        <p:txBody>
          <a:bodyPr>
            <a:normAutofit fontScale="85000" lnSpcReduction="10000"/>
          </a:bodyPr>
          <a:lstStyle/>
          <a:p>
            <a:pPr marL="0" indent="0">
              <a:buNone/>
            </a:pPr>
            <a:r>
              <a:rPr lang="en-US" b="1" dirty="0"/>
              <a:t>Steps to Solve an Equation Containing One Square Root Term</a:t>
            </a:r>
            <a:endParaRPr lang="en-US" dirty="0"/>
          </a:p>
          <a:p>
            <a:pPr marL="0" indent="0">
              <a:buNone/>
            </a:pPr>
            <a:r>
              <a:rPr lang="en-US" b="1" dirty="0"/>
              <a:t> </a:t>
            </a:r>
            <a:endParaRPr lang="en-US" dirty="0"/>
          </a:p>
          <a:p>
            <a:r>
              <a:rPr lang="en-US" dirty="0"/>
              <a:t>1. Isolate the radical term.</a:t>
            </a:r>
          </a:p>
          <a:p>
            <a:r>
              <a:rPr lang="en-US" dirty="0"/>
              <a:t>2. Square both sides of the equation.</a:t>
            </a:r>
          </a:p>
          <a:p>
            <a:r>
              <a:rPr lang="en-US" dirty="0"/>
              <a:t>3. Solve the resulting equation.</a:t>
            </a:r>
          </a:p>
          <a:p>
            <a:r>
              <a:rPr lang="en-US" dirty="0"/>
              <a:t>4. Check your solution. Watch for extraneous solutions. </a:t>
            </a:r>
          </a:p>
          <a:p>
            <a:endParaRPr lang="en-US" dirty="0"/>
          </a:p>
        </p:txBody>
      </p:sp>
      <p:pic>
        <p:nvPicPr>
          <p:cNvPr id="6" name="Picture 2" descr="C:\Users\nicart\Dropbox\algebra 1\Horizontal Logo (1).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767227" y="4868852"/>
            <a:ext cx="2414016" cy="30412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5712656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a:spLocks noGrp="1"/>
          </p:cNvSpPr>
          <p:nvPr>
            <p:ph type="title"/>
          </p:nvPr>
        </p:nvSpPr>
        <p:spPr>
          <a:xfrm>
            <a:off x="457200" y="205979"/>
            <a:ext cx="8229600" cy="857250"/>
          </a:xfrm>
        </p:spPr>
        <p:txBody>
          <a:bodyPr>
            <a:normAutofit/>
          </a:bodyPr>
          <a:lstStyle/>
          <a:p>
            <a:r>
              <a:rPr lang="en-US" sz="2800" b="1" dirty="0"/>
              <a:t>Solving Radical Equations</a:t>
            </a:r>
          </a:p>
        </p:txBody>
      </p:sp>
      <p:graphicFrame>
        <p:nvGraphicFramePr>
          <p:cNvPr id="7" name="Object 6"/>
          <p:cNvGraphicFramePr>
            <a:graphicFrameLocks noChangeAspect="1"/>
          </p:cNvGraphicFramePr>
          <p:nvPr>
            <p:extLst>
              <p:ext uri="{D42A27DB-BD31-4B8C-83A1-F6EECF244321}">
                <p14:modId xmlns:p14="http://schemas.microsoft.com/office/powerpoint/2010/main" val="2967167255"/>
              </p:ext>
            </p:extLst>
          </p:nvPr>
        </p:nvGraphicFramePr>
        <p:xfrm>
          <a:off x="4394200" y="2362200"/>
          <a:ext cx="914400" cy="198438"/>
        </p:xfrm>
        <a:graphic>
          <a:graphicData uri="http://schemas.openxmlformats.org/presentationml/2006/ole">
            <mc:AlternateContent xmlns:mc="http://schemas.openxmlformats.org/markup-compatibility/2006">
              <mc:Choice xmlns:v="urn:schemas-microsoft-com:vml" Requires="v">
                <p:oleObj spid="_x0000_s15380" name="Equation" r:id="rId3" imgW="914400" imgH="198720" progId="Equation.DSMT4">
                  <p:embed/>
                </p:oleObj>
              </mc:Choice>
              <mc:Fallback>
                <p:oleObj name="Equation" r:id="rId3" imgW="914400" imgH="198720" progId="Equation.DSMT4">
                  <p:embed/>
                  <p:pic>
                    <p:nvPicPr>
                      <p:cNvPr id="0" name=""/>
                      <p:cNvPicPr/>
                      <p:nvPr/>
                    </p:nvPicPr>
                    <p:blipFill>
                      <a:blip r:embed="rId4"/>
                      <a:stretch>
                        <a:fillRect/>
                      </a:stretch>
                    </p:blipFill>
                    <p:spPr>
                      <a:xfrm>
                        <a:off x="4394200" y="2362200"/>
                        <a:ext cx="914400" cy="198438"/>
                      </a:xfrm>
                      <a:prstGeom prst="rect">
                        <a:avLst/>
                      </a:prstGeom>
                    </p:spPr>
                  </p:pic>
                </p:oleObj>
              </mc:Fallback>
            </mc:AlternateContent>
          </a:graphicData>
        </a:graphic>
      </p:graphicFrame>
      <p:sp>
        <p:nvSpPr>
          <p:cNvPr id="2" name="Content Placeholder 1"/>
          <p:cNvSpPr>
            <a:spLocks noGrp="1"/>
          </p:cNvSpPr>
          <p:nvPr>
            <p:ph idx="1"/>
          </p:nvPr>
        </p:nvSpPr>
        <p:spPr/>
        <p:txBody>
          <a:bodyPr>
            <a:normAutofit fontScale="85000" lnSpcReduction="20000"/>
          </a:bodyPr>
          <a:lstStyle/>
          <a:p>
            <a:r>
              <a:rPr lang="en-US" dirty="0"/>
              <a:t>A proposed solution that is not a solution of the original equation it is called </a:t>
            </a:r>
            <a:r>
              <a:rPr lang="en-US" b="1" dirty="0"/>
              <a:t>an extraneous solution</a:t>
            </a:r>
            <a:r>
              <a:rPr lang="en-US" dirty="0"/>
              <a:t>. Extraneous solutions are false solutions and do not satisfy the original equation. </a:t>
            </a:r>
          </a:p>
          <a:p>
            <a:r>
              <a:rPr lang="en-US" dirty="0"/>
              <a:t>Radical equations with square roots often have extraneous solutions because through the process of solving these equations we must square both sides of the equation. However, the process of squaring both sides is not a “reversible” operation.</a:t>
            </a:r>
          </a:p>
          <a:p>
            <a:endParaRPr lang="en-US" dirty="0"/>
          </a:p>
        </p:txBody>
      </p:sp>
      <p:pic>
        <p:nvPicPr>
          <p:cNvPr id="6" name="Picture 2" descr="C:\Users\nicart\Dropbox\algebra 1\Horizontal Logo (1).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767227" y="4868852"/>
            <a:ext cx="2414016" cy="30412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2474289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p:cNvSpPr>
            <a:spLocks noGrp="1"/>
          </p:cNvSpPr>
          <p:nvPr>
            <p:ph type="title"/>
          </p:nvPr>
        </p:nvSpPr>
        <p:spPr>
          <a:xfrm>
            <a:off x="76200" y="285750"/>
            <a:ext cx="8229600" cy="685800"/>
          </a:xfrm>
        </p:spPr>
        <p:txBody>
          <a:bodyPr>
            <a:normAutofit/>
          </a:bodyPr>
          <a:lstStyle/>
          <a:p>
            <a:r>
              <a:rPr lang="en-US" sz="2800" b="1" dirty="0">
                <a:latin typeface="+mn-lt"/>
              </a:rPr>
              <a:t>Solving Radical Equations</a:t>
            </a:r>
          </a:p>
        </p:txBody>
      </p:sp>
      <mc:AlternateContent xmlns:mc="http://schemas.openxmlformats.org/markup-compatibility/2006" xmlns:a14="http://schemas.microsoft.com/office/drawing/2010/main">
        <mc:Choice Requires="a14">
          <p:sp>
            <p:nvSpPr>
              <p:cNvPr id="9" name="Content Placeholder 2"/>
              <p:cNvSpPr>
                <a:spLocks noGrp="1"/>
              </p:cNvSpPr>
              <p:nvPr>
                <p:ph idx="1"/>
              </p:nvPr>
            </p:nvSpPr>
            <p:spPr>
              <a:xfrm>
                <a:off x="152400" y="895350"/>
                <a:ext cx="8686800" cy="4125565"/>
              </a:xfrm>
            </p:spPr>
            <p:txBody>
              <a:bodyPr>
                <a:normAutofit/>
              </a:bodyPr>
              <a:lstStyle/>
              <a:p>
                <a:pPr marL="0" indent="0">
                  <a:buNone/>
                </a:pPr>
                <a:endParaRPr lang="en-US" sz="2800" b="1" dirty="0"/>
              </a:p>
              <a:p>
                <a:pPr marL="0" indent="0">
                  <a:buNone/>
                </a:pPr>
                <a:r>
                  <a:rPr lang="en-US" sz="2800" b="1" dirty="0"/>
                  <a:t>Sample Problem 1</a:t>
                </a:r>
                <a:r>
                  <a:rPr lang="en-US" sz="2800" dirty="0"/>
                  <a:t>: Solve the following equation.</a:t>
                </a:r>
              </a:p>
              <a:p>
                <a:pPr marL="0" indent="0">
                  <a:buNone/>
                </a:pPr>
                <a:r>
                  <a:rPr lang="en-US" sz="2800" b="1" dirty="0"/>
                  <a:t>a. </a:t>
                </a:r>
                <a14:m>
                  <m:oMath xmlns:m="http://schemas.openxmlformats.org/officeDocument/2006/math">
                    <m:rad>
                      <m:radPr>
                        <m:degHide m:val="on"/>
                        <m:ctrlPr>
                          <a:rPr lang="en-US" sz="2800" b="1" i="1">
                            <a:latin typeface="Cambria Math" panose="02040503050406030204" pitchFamily="18" charset="0"/>
                          </a:rPr>
                        </m:ctrlPr>
                      </m:radPr>
                      <m:deg/>
                      <m:e>
                        <m:r>
                          <a:rPr lang="en-US" sz="2800" b="1" i="1">
                            <a:latin typeface="Cambria Math"/>
                          </a:rPr>
                          <m:t>𝒙</m:t>
                        </m:r>
                        <m:r>
                          <a:rPr lang="en-US" sz="2800" b="1" i="1" smtClean="0">
                            <a:latin typeface="Cambria Math"/>
                          </a:rPr>
                          <m:t>−</m:t>
                        </m:r>
                        <m:r>
                          <a:rPr lang="en-US" sz="2800" b="1" i="1">
                            <a:latin typeface="Cambria Math"/>
                          </a:rPr>
                          <m:t>𝟏</m:t>
                        </m:r>
                      </m:e>
                    </m:rad>
                    <m:r>
                      <a:rPr lang="en-US" sz="2800" b="0" i="0" smtClean="0">
                        <a:latin typeface="Cambria Math"/>
                      </a:rPr>
                      <m:t>=</m:t>
                    </m:r>
                    <m:r>
                      <a:rPr lang="en-US" sz="2800" b="1" i="0" smtClean="0">
                        <a:latin typeface="Cambria Math"/>
                      </a:rPr>
                      <m:t>𝟐</m:t>
                    </m:r>
                  </m:oMath>
                </a14:m>
                <a:r>
                  <a:rPr lang="en-US" sz="2800" dirty="0"/>
                  <a:t>                    </a:t>
                </a:r>
              </a:p>
            </p:txBody>
          </p:sp>
        </mc:Choice>
        <mc:Fallback xmlns="">
          <p:sp>
            <p:nvSpPr>
              <p:cNvPr id="9" name="Content Placeholder 2"/>
              <p:cNvSpPr>
                <a:spLocks noGrp="1" noRot="1" noChangeAspect="1" noMove="1" noResize="1" noEditPoints="1" noAdjustHandles="1" noChangeArrowheads="1" noChangeShapeType="1" noTextEdit="1"/>
              </p:cNvSpPr>
              <p:nvPr>
                <p:ph idx="1"/>
              </p:nvPr>
            </p:nvSpPr>
            <p:spPr>
              <a:xfrm>
                <a:off x="152400" y="895350"/>
                <a:ext cx="8686800" cy="4125565"/>
              </a:xfrm>
              <a:blipFill rotWithShape="1">
                <a:blip r:embed="rId2"/>
                <a:stretch>
                  <a:fillRect l="-1404" t="-1329"/>
                </a:stretch>
              </a:blipFill>
            </p:spPr>
            <p:txBody>
              <a:bodyPr/>
              <a:lstStyle/>
              <a:p>
                <a:r>
                  <a:rPr lang="en-US">
                    <a:noFill/>
                  </a:rPr>
                  <a:t> </a:t>
                </a:r>
              </a:p>
            </p:txBody>
          </p:sp>
        </mc:Fallback>
      </mc:AlternateContent>
      <p:pic>
        <p:nvPicPr>
          <p:cNvPr id="10" name="Picture 2" descr="C:\Users\nicart\Dropbox\algebra 1\Horizontal Logo (1).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767227" y="4868852"/>
            <a:ext cx="2414016" cy="30412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7528876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p:cNvSpPr>
            <a:spLocks noGrp="1"/>
          </p:cNvSpPr>
          <p:nvPr>
            <p:ph type="title"/>
          </p:nvPr>
        </p:nvSpPr>
        <p:spPr>
          <a:xfrm>
            <a:off x="76200" y="285750"/>
            <a:ext cx="8229600" cy="685800"/>
          </a:xfrm>
        </p:spPr>
        <p:txBody>
          <a:bodyPr>
            <a:normAutofit/>
          </a:bodyPr>
          <a:lstStyle/>
          <a:p>
            <a:r>
              <a:rPr lang="en-US" sz="2800" b="1" dirty="0">
                <a:latin typeface="+mn-lt"/>
              </a:rPr>
              <a:t>Solving Radical Equations</a:t>
            </a:r>
          </a:p>
        </p:txBody>
      </p:sp>
      <mc:AlternateContent xmlns:mc="http://schemas.openxmlformats.org/markup-compatibility/2006" xmlns:a14="http://schemas.microsoft.com/office/drawing/2010/main">
        <mc:Choice Requires="a14">
          <p:sp>
            <p:nvSpPr>
              <p:cNvPr id="9" name="Content Placeholder 2"/>
              <p:cNvSpPr>
                <a:spLocks noGrp="1"/>
              </p:cNvSpPr>
              <p:nvPr>
                <p:ph idx="1"/>
              </p:nvPr>
            </p:nvSpPr>
            <p:spPr>
              <a:xfrm>
                <a:off x="152400" y="895350"/>
                <a:ext cx="8686800" cy="4125565"/>
              </a:xfrm>
            </p:spPr>
            <p:txBody>
              <a:bodyPr>
                <a:normAutofit/>
              </a:bodyPr>
              <a:lstStyle/>
              <a:p>
                <a:pPr marL="0" indent="0">
                  <a:buNone/>
                </a:pPr>
                <a:endParaRPr lang="en-US" sz="2800" b="1" dirty="0"/>
              </a:p>
              <a:p>
                <a:pPr marL="0" indent="0">
                  <a:buNone/>
                </a:pPr>
                <a:r>
                  <a:rPr lang="en-US" sz="2800" b="1" dirty="0"/>
                  <a:t>Sample Problem 1</a:t>
                </a:r>
                <a:r>
                  <a:rPr lang="en-US" sz="2800" dirty="0"/>
                  <a:t>: Solve the following equation.</a:t>
                </a:r>
              </a:p>
              <a:p>
                <a:pPr marL="0" indent="0">
                  <a:buNone/>
                </a:pPr>
                <a:r>
                  <a:rPr lang="en-US" sz="2800" b="1" dirty="0"/>
                  <a:t>a. </a:t>
                </a:r>
                <a:r>
                  <a:rPr lang="en-US" sz="2800" dirty="0"/>
                  <a:t>Checking solution: </a:t>
                </a:r>
                <a:endParaRPr lang="en-US" sz="2800" b="1" i="1" dirty="0">
                  <a:latin typeface="Cambria Math"/>
                </a:endParaRPr>
              </a:p>
              <a:p>
                <a:pPr marL="0" indent="0">
                  <a:buNone/>
                </a:pPr>
                <a14:m>
                  <m:oMathPara xmlns:m="http://schemas.openxmlformats.org/officeDocument/2006/math">
                    <m:oMathParaPr>
                      <m:jc m:val="left"/>
                    </m:oMathParaPr>
                    <m:oMath xmlns:m="http://schemas.openxmlformats.org/officeDocument/2006/math">
                      <m:rad>
                        <m:radPr>
                          <m:degHide m:val="on"/>
                          <m:ctrlPr>
                            <a:rPr lang="en-US" sz="2800" b="1" i="1">
                              <a:latin typeface="Cambria Math" panose="02040503050406030204" pitchFamily="18" charset="0"/>
                            </a:rPr>
                          </m:ctrlPr>
                        </m:radPr>
                        <m:deg/>
                        <m:e>
                          <m:r>
                            <a:rPr lang="en-US" sz="2800" b="1" i="1">
                              <a:latin typeface="Cambria Math"/>
                            </a:rPr>
                            <m:t>𝒙</m:t>
                          </m:r>
                          <m:r>
                            <a:rPr lang="en-US" sz="2800" b="1" i="1" smtClean="0">
                              <a:latin typeface="Cambria Math"/>
                            </a:rPr>
                            <m:t>−</m:t>
                          </m:r>
                          <m:r>
                            <a:rPr lang="en-US" sz="2800" b="1" i="1">
                              <a:latin typeface="Cambria Math"/>
                            </a:rPr>
                            <m:t>𝟏</m:t>
                          </m:r>
                        </m:e>
                      </m:rad>
                      <m:r>
                        <a:rPr lang="en-US" sz="2800" b="0" i="0" smtClean="0">
                          <a:latin typeface="Cambria Math"/>
                        </a:rPr>
                        <m:t>=</m:t>
                      </m:r>
                      <m:r>
                        <a:rPr lang="en-US" sz="2800" b="1" i="0" smtClean="0">
                          <a:latin typeface="Cambria Math"/>
                        </a:rPr>
                        <m:t>𝟐</m:t>
                      </m:r>
                    </m:oMath>
                  </m:oMathPara>
                </a14:m>
                <a:endParaRPr lang="en-US" sz="2800" dirty="0"/>
              </a:p>
            </p:txBody>
          </p:sp>
        </mc:Choice>
        <mc:Fallback xmlns="">
          <p:sp>
            <p:nvSpPr>
              <p:cNvPr id="9" name="Content Placeholder 2"/>
              <p:cNvSpPr>
                <a:spLocks noGrp="1" noRot="1" noChangeAspect="1" noMove="1" noResize="1" noEditPoints="1" noAdjustHandles="1" noChangeArrowheads="1" noChangeShapeType="1" noTextEdit="1"/>
              </p:cNvSpPr>
              <p:nvPr>
                <p:ph idx="1"/>
              </p:nvPr>
            </p:nvSpPr>
            <p:spPr>
              <a:xfrm>
                <a:off x="152400" y="895350"/>
                <a:ext cx="8686800" cy="4125565"/>
              </a:xfrm>
              <a:blipFill rotWithShape="1">
                <a:blip r:embed="rId2"/>
                <a:stretch>
                  <a:fillRect l="-1404" t="-1329"/>
                </a:stretch>
              </a:blipFill>
            </p:spPr>
            <p:txBody>
              <a:bodyPr/>
              <a:lstStyle/>
              <a:p>
                <a:r>
                  <a:rPr lang="en-US">
                    <a:noFill/>
                  </a:rPr>
                  <a:t> </a:t>
                </a:r>
              </a:p>
            </p:txBody>
          </p:sp>
        </mc:Fallback>
      </mc:AlternateContent>
      <p:pic>
        <p:nvPicPr>
          <p:cNvPr id="10" name="Picture 2" descr="C:\Users\nicart\Dropbox\algebra 1\Horizontal Logo (1).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767227" y="4868852"/>
            <a:ext cx="2414016" cy="30412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9083779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p:cNvSpPr>
            <a:spLocks noGrp="1"/>
          </p:cNvSpPr>
          <p:nvPr>
            <p:ph type="title"/>
          </p:nvPr>
        </p:nvSpPr>
        <p:spPr>
          <a:xfrm>
            <a:off x="76200" y="285750"/>
            <a:ext cx="8229600" cy="685800"/>
          </a:xfrm>
        </p:spPr>
        <p:txBody>
          <a:bodyPr>
            <a:normAutofit/>
          </a:bodyPr>
          <a:lstStyle/>
          <a:p>
            <a:r>
              <a:rPr lang="en-US" sz="2800" b="1" dirty="0">
                <a:latin typeface="+mn-lt"/>
              </a:rPr>
              <a:t>Solving Radical Equations</a:t>
            </a:r>
          </a:p>
        </p:txBody>
      </p:sp>
      <mc:AlternateContent xmlns:mc="http://schemas.openxmlformats.org/markup-compatibility/2006" xmlns:a14="http://schemas.microsoft.com/office/drawing/2010/main">
        <mc:Choice Requires="a14">
          <p:sp>
            <p:nvSpPr>
              <p:cNvPr id="9" name="Content Placeholder 2"/>
              <p:cNvSpPr>
                <a:spLocks noGrp="1"/>
              </p:cNvSpPr>
              <p:nvPr>
                <p:ph idx="1"/>
              </p:nvPr>
            </p:nvSpPr>
            <p:spPr>
              <a:xfrm>
                <a:off x="152400" y="895350"/>
                <a:ext cx="8686800" cy="4125565"/>
              </a:xfrm>
            </p:spPr>
            <p:txBody>
              <a:bodyPr>
                <a:normAutofit/>
              </a:bodyPr>
              <a:lstStyle/>
              <a:p>
                <a:pPr marL="0" indent="0">
                  <a:buNone/>
                </a:pPr>
                <a:endParaRPr lang="en-US" sz="2800" b="1" dirty="0"/>
              </a:p>
              <a:p>
                <a:pPr marL="0" indent="0">
                  <a:buNone/>
                </a:pPr>
                <a:r>
                  <a:rPr lang="en-US" sz="2800" b="1" dirty="0"/>
                  <a:t>Sample Problem 1</a:t>
                </a:r>
                <a:r>
                  <a:rPr lang="en-US" sz="2800" dirty="0"/>
                  <a:t>: Solve the following equation.</a:t>
                </a:r>
              </a:p>
              <a:p>
                <a:pPr marL="514350" indent="-514350">
                  <a:buAutoNum type="alphaLcPeriod"/>
                </a:pPr>
                <a14:m>
                  <m:oMath xmlns:m="http://schemas.openxmlformats.org/officeDocument/2006/math">
                    <m:rad>
                      <m:radPr>
                        <m:degHide m:val="on"/>
                        <m:ctrlPr>
                          <a:rPr lang="en-US" sz="2800" b="1" i="1">
                            <a:latin typeface="Cambria Math" panose="02040503050406030204" pitchFamily="18" charset="0"/>
                          </a:rPr>
                        </m:ctrlPr>
                      </m:radPr>
                      <m:deg/>
                      <m:e>
                        <m:r>
                          <a:rPr lang="en-US" sz="2800" b="1" i="1">
                            <a:latin typeface="Cambria Math"/>
                          </a:rPr>
                          <m:t>𝒙</m:t>
                        </m:r>
                        <m:r>
                          <a:rPr lang="en-US" sz="2800" b="1" i="1" smtClean="0">
                            <a:latin typeface="Cambria Math"/>
                          </a:rPr>
                          <m:t>−</m:t>
                        </m:r>
                        <m:r>
                          <a:rPr lang="en-US" sz="2800" b="1" i="1">
                            <a:latin typeface="Cambria Math"/>
                          </a:rPr>
                          <m:t>𝟏</m:t>
                        </m:r>
                      </m:e>
                    </m:rad>
                    <m:r>
                      <a:rPr lang="en-US" sz="2800" b="0" i="0" smtClean="0">
                        <a:latin typeface="Cambria Math"/>
                      </a:rPr>
                      <m:t>=</m:t>
                    </m:r>
                    <m:r>
                      <a:rPr lang="en-US" sz="2800" b="1" i="0" smtClean="0">
                        <a:latin typeface="Cambria Math"/>
                      </a:rPr>
                      <m:t>𝟐</m:t>
                    </m:r>
                  </m:oMath>
                </a14:m>
                <a:r>
                  <a:rPr lang="en-US" sz="2800" dirty="0"/>
                  <a:t> </a:t>
                </a:r>
              </a:p>
              <a:p>
                <a:pPr marL="0" indent="0">
                  <a:buNone/>
                </a:pPr>
                <a:r>
                  <a:rPr lang="en-US" sz="2800" dirty="0"/>
                  <a:t>     </a:t>
                </a:r>
                <a14:m>
                  <m:oMath xmlns:m="http://schemas.openxmlformats.org/officeDocument/2006/math">
                    <m:sSup>
                      <m:sSupPr>
                        <m:ctrlPr>
                          <a:rPr lang="en-US" sz="2800" b="1" i="1">
                            <a:latin typeface="Cambria Math" panose="02040503050406030204" pitchFamily="18" charset="0"/>
                          </a:rPr>
                        </m:ctrlPr>
                      </m:sSupPr>
                      <m:e>
                        <m:d>
                          <m:dPr>
                            <m:ctrlPr>
                              <a:rPr lang="en-US" sz="2800" b="1" i="1">
                                <a:latin typeface="Cambria Math" panose="02040503050406030204" pitchFamily="18" charset="0"/>
                              </a:rPr>
                            </m:ctrlPr>
                          </m:dPr>
                          <m:e>
                            <m:rad>
                              <m:radPr>
                                <m:degHide m:val="on"/>
                                <m:ctrlPr>
                                  <a:rPr lang="en-US" sz="2800" b="1" i="1">
                                    <a:latin typeface="Cambria Math" panose="02040503050406030204" pitchFamily="18" charset="0"/>
                                  </a:rPr>
                                </m:ctrlPr>
                              </m:radPr>
                              <m:deg/>
                              <m:e>
                                <m:r>
                                  <a:rPr lang="en-US" sz="2800" b="1" i="1">
                                    <a:latin typeface="Cambria Math"/>
                                  </a:rPr>
                                  <m:t>𝒙</m:t>
                                </m:r>
                                <m:r>
                                  <a:rPr lang="en-US" sz="2800" b="1" i="1">
                                    <a:latin typeface="Cambria Math"/>
                                  </a:rPr>
                                  <m:t>−</m:t>
                                </m:r>
                                <m:r>
                                  <a:rPr lang="en-US" sz="2800" b="1" i="1">
                                    <a:latin typeface="Cambria Math"/>
                                  </a:rPr>
                                  <m:t>𝟏</m:t>
                                </m:r>
                              </m:e>
                            </m:rad>
                          </m:e>
                        </m:d>
                      </m:e>
                      <m:sup>
                        <m:r>
                          <a:rPr lang="en-US" sz="2800" b="1" i="1">
                            <a:latin typeface="Cambria Math"/>
                          </a:rPr>
                          <m:t>𝟐</m:t>
                        </m:r>
                      </m:sup>
                    </m:sSup>
                    <m:r>
                      <a:rPr lang="en-US" sz="2800" b="1" i="1">
                        <a:latin typeface="Cambria Math"/>
                      </a:rPr>
                      <m:t>=</m:t>
                    </m:r>
                    <m:sSup>
                      <m:sSupPr>
                        <m:ctrlPr>
                          <a:rPr lang="en-US" sz="2800" b="1" i="1">
                            <a:latin typeface="Cambria Math" panose="02040503050406030204" pitchFamily="18" charset="0"/>
                          </a:rPr>
                        </m:ctrlPr>
                      </m:sSupPr>
                      <m:e>
                        <m:r>
                          <a:rPr lang="en-US" sz="2800" b="1" i="1">
                            <a:latin typeface="Cambria Math"/>
                          </a:rPr>
                          <m:t>𝟐</m:t>
                        </m:r>
                      </m:e>
                      <m:sup>
                        <m:r>
                          <a:rPr lang="en-US" sz="2800" b="1" i="1">
                            <a:latin typeface="Cambria Math"/>
                          </a:rPr>
                          <m:t>𝟐</m:t>
                        </m:r>
                      </m:sup>
                    </m:sSup>
                  </m:oMath>
                </a14:m>
                <a:endParaRPr lang="en-US" sz="2800" dirty="0"/>
              </a:p>
              <a:p>
                <a:pPr marL="0" indent="0">
                  <a:buNone/>
                </a:pPr>
                <a:r>
                  <a:rPr lang="en-US" sz="2800" b="1" dirty="0"/>
                  <a:t>      </a:t>
                </a:r>
                <a14:m>
                  <m:oMath xmlns:m="http://schemas.openxmlformats.org/officeDocument/2006/math">
                    <m:r>
                      <a:rPr lang="en-US" sz="2800" b="1" i="1">
                        <a:latin typeface="Cambria Math"/>
                      </a:rPr>
                      <m:t>𝒙</m:t>
                    </m:r>
                    <m:r>
                      <a:rPr lang="en-US" sz="2800" b="1" i="1">
                        <a:latin typeface="Cambria Math"/>
                      </a:rPr>
                      <m:t>−</m:t>
                    </m:r>
                    <m:r>
                      <a:rPr lang="en-US" sz="2800" b="1" i="1">
                        <a:latin typeface="Cambria Math"/>
                      </a:rPr>
                      <m:t>𝟏</m:t>
                    </m:r>
                    <m:r>
                      <a:rPr lang="en-US" sz="2800" b="1" i="1">
                        <a:latin typeface="Cambria Math"/>
                      </a:rPr>
                      <m:t>=</m:t>
                    </m:r>
                    <m:r>
                      <a:rPr lang="en-US" sz="2800" b="1">
                        <a:latin typeface="Cambria Math"/>
                      </a:rPr>
                      <m:t>𝟒</m:t>
                    </m:r>
                  </m:oMath>
                </a14:m>
                <a:endParaRPr lang="en-US" sz="2800" dirty="0"/>
              </a:p>
              <a:p>
                <a:pPr marL="0" indent="0">
                  <a:buNone/>
                </a:pPr>
                <a14:m>
                  <m:oMathPara xmlns:m="http://schemas.openxmlformats.org/officeDocument/2006/math">
                    <m:oMathParaPr>
                      <m:jc m:val="left"/>
                    </m:oMathParaPr>
                    <m:oMath xmlns:m="http://schemas.openxmlformats.org/officeDocument/2006/math">
                      <m:r>
                        <a:rPr lang="en-US" sz="2800" b="1" i="1" smtClean="0">
                          <a:latin typeface="Cambria Math"/>
                        </a:rPr>
                        <m:t>      </m:t>
                      </m:r>
                      <m:r>
                        <a:rPr lang="en-US" sz="2800" b="1" i="1">
                          <a:latin typeface="Cambria Math"/>
                        </a:rPr>
                        <m:t>𝒙</m:t>
                      </m:r>
                      <m:r>
                        <a:rPr lang="en-US" sz="2800" b="1" i="1">
                          <a:latin typeface="Cambria Math"/>
                        </a:rPr>
                        <m:t>=</m:t>
                      </m:r>
                      <m:r>
                        <a:rPr lang="en-US" sz="2800" b="1">
                          <a:latin typeface="Cambria Math"/>
                        </a:rPr>
                        <m:t>𝟓</m:t>
                      </m:r>
                    </m:oMath>
                  </m:oMathPara>
                </a14:m>
                <a:endParaRPr lang="en-US" sz="2800" dirty="0"/>
              </a:p>
              <a:p>
                <a:pPr marL="0" indent="0">
                  <a:buNone/>
                </a:pPr>
                <a:r>
                  <a:rPr lang="en-US" sz="2800" dirty="0"/>
                  <a:t>                    </a:t>
                </a:r>
              </a:p>
            </p:txBody>
          </p:sp>
        </mc:Choice>
        <mc:Fallback xmlns="">
          <p:sp>
            <p:nvSpPr>
              <p:cNvPr id="9" name="Content Placeholder 2"/>
              <p:cNvSpPr>
                <a:spLocks noGrp="1" noRot="1" noChangeAspect="1" noMove="1" noResize="1" noEditPoints="1" noAdjustHandles="1" noChangeArrowheads="1" noChangeShapeType="1" noTextEdit="1"/>
              </p:cNvSpPr>
              <p:nvPr>
                <p:ph idx="1"/>
              </p:nvPr>
            </p:nvSpPr>
            <p:spPr>
              <a:xfrm>
                <a:off x="152400" y="895350"/>
                <a:ext cx="8686800" cy="4125565"/>
              </a:xfrm>
              <a:blipFill rotWithShape="1">
                <a:blip r:embed="rId2"/>
                <a:stretch>
                  <a:fillRect l="-1404" t="-1329"/>
                </a:stretch>
              </a:blipFill>
            </p:spPr>
            <p:txBody>
              <a:bodyPr/>
              <a:lstStyle/>
              <a:p>
                <a:r>
                  <a:rPr lang="en-US">
                    <a:noFill/>
                  </a:rPr>
                  <a:t> </a:t>
                </a:r>
              </a:p>
            </p:txBody>
          </p:sp>
        </mc:Fallback>
      </mc:AlternateContent>
      <p:pic>
        <p:nvPicPr>
          <p:cNvPr id="10" name="Picture 2" descr="C:\Users\nicart\Dropbox\algebra 1\Horizontal Logo (1).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767227" y="4868852"/>
            <a:ext cx="2414016" cy="30412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2810021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p:cNvSpPr>
            <a:spLocks noGrp="1"/>
          </p:cNvSpPr>
          <p:nvPr>
            <p:ph type="title"/>
          </p:nvPr>
        </p:nvSpPr>
        <p:spPr>
          <a:xfrm>
            <a:off x="76200" y="285750"/>
            <a:ext cx="8229600" cy="685800"/>
          </a:xfrm>
        </p:spPr>
        <p:txBody>
          <a:bodyPr>
            <a:normAutofit/>
          </a:bodyPr>
          <a:lstStyle/>
          <a:p>
            <a:r>
              <a:rPr lang="en-US" sz="2800" b="1" dirty="0">
                <a:latin typeface="+mn-lt"/>
              </a:rPr>
              <a:t>Solving Radical Equations</a:t>
            </a:r>
          </a:p>
        </p:txBody>
      </p:sp>
      <mc:AlternateContent xmlns:mc="http://schemas.openxmlformats.org/markup-compatibility/2006" xmlns:a14="http://schemas.microsoft.com/office/drawing/2010/main">
        <mc:Choice Requires="a14">
          <p:sp>
            <p:nvSpPr>
              <p:cNvPr id="9" name="Content Placeholder 2"/>
              <p:cNvSpPr>
                <a:spLocks noGrp="1"/>
              </p:cNvSpPr>
              <p:nvPr>
                <p:ph idx="1"/>
              </p:nvPr>
            </p:nvSpPr>
            <p:spPr>
              <a:xfrm>
                <a:off x="152400" y="895350"/>
                <a:ext cx="8686800" cy="4125565"/>
              </a:xfrm>
            </p:spPr>
            <p:txBody>
              <a:bodyPr>
                <a:normAutofit fontScale="92500" lnSpcReduction="10000"/>
              </a:bodyPr>
              <a:lstStyle/>
              <a:p>
                <a:pPr marL="0" indent="0">
                  <a:buNone/>
                </a:pPr>
                <a:endParaRPr lang="en-US" sz="2800" b="1" dirty="0"/>
              </a:p>
              <a:p>
                <a:pPr marL="0" indent="0">
                  <a:buNone/>
                </a:pPr>
                <a:r>
                  <a:rPr lang="en-US" sz="2800" b="1" dirty="0"/>
                  <a:t>Sample Problem 1</a:t>
                </a:r>
                <a:r>
                  <a:rPr lang="en-US" sz="2800" dirty="0"/>
                  <a:t>: Solve the following equation.</a:t>
                </a:r>
              </a:p>
              <a:p>
                <a:pPr marL="0" indent="0">
                  <a:buNone/>
                </a:pPr>
                <a:r>
                  <a:rPr lang="en-US" sz="2800" b="1" dirty="0"/>
                  <a:t>a. </a:t>
                </a:r>
                <a:r>
                  <a:rPr lang="en-US" sz="2800" dirty="0"/>
                  <a:t>Checking solution: </a:t>
                </a:r>
                <a14:m>
                  <m:oMath xmlns:m="http://schemas.openxmlformats.org/officeDocument/2006/math">
                    <m:r>
                      <a:rPr lang="en-US" sz="2800" b="0" i="0" smtClean="0">
                        <a:latin typeface="Cambria Math"/>
                      </a:rPr>
                      <m:t>      </m:t>
                    </m:r>
                    <m:r>
                      <a:rPr lang="en-US" sz="2800" b="1" i="1">
                        <a:latin typeface="Cambria Math"/>
                      </a:rPr>
                      <m:t>𝒙</m:t>
                    </m:r>
                    <m:r>
                      <a:rPr lang="en-US" sz="2800" b="1" i="1">
                        <a:latin typeface="Cambria Math"/>
                      </a:rPr>
                      <m:t>=</m:t>
                    </m:r>
                    <m:r>
                      <a:rPr lang="en-US" sz="2800" b="1">
                        <a:latin typeface="Cambria Math"/>
                      </a:rPr>
                      <m:t>𝟓</m:t>
                    </m:r>
                  </m:oMath>
                </a14:m>
                <a:r>
                  <a:rPr lang="en-US" sz="2800" b="1" dirty="0">
                    <a:latin typeface="Cambria Math"/>
                  </a:rPr>
                  <a:t> </a:t>
                </a:r>
                <a:endParaRPr lang="en-US" sz="2800" b="1" i="1" dirty="0">
                  <a:latin typeface="Cambria Math"/>
                </a:endParaRPr>
              </a:p>
              <a:p>
                <a:pPr marL="0" indent="0" algn="ctr">
                  <a:buNone/>
                </a:pPr>
                <a:r>
                  <a:rPr lang="en-US" sz="2800" b="1" dirty="0"/>
                  <a:t> </a:t>
                </a:r>
                <a14:m>
                  <m:oMath xmlns:m="http://schemas.openxmlformats.org/officeDocument/2006/math">
                    <m:rad>
                      <m:radPr>
                        <m:degHide m:val="on"/>
                        <m:ctrlPr>
                          <a:rPr lang="en-US" sz="2800" b="1" i="1">
                            <a:latin typeface="Cambria Math" panose="02040503050406030204" pitchFamily="18" charset="0"/>
                          </a:rPr>
                        </m:ctrlPr>
                      </m:radPr>
                      <m:deg/>
                      <m:e>
                        <m:r>
                          <a:rPr lang="en-US" sz="2800" b="1" i="1">
                            <a:latin typeface="Cambria Math"/>
                          </a:rPr>
                          <m:t>𝒙</m:t>
                        </m:r>
                        <m:r>
                          <a:rPr lang="en-US" sz="2800" b="1" i="1" smtClean="0">
                            <a:latin typeface="Cambria Math"/>
                          </a:rPr>
                          <m:t>−</m:t>
                        </m:r>
                        <m:r>
                          <a:rPr lang="en-US" sz="2800" b="1" i="1">
                            <a:latin typeface="Cambria Math"/>
                          </a:rPr>
                          <m:t>𝟏</m:t>
                        </m:r>
                      </m:e>
                    </m:rad>
                    <m:r>
                      <a:rPr lang="en-US" sz="2800" b="0" i="0" smtClean="0">
                        <a:latin typeface="Cambria Math"/>
                      </a:rPr>
                      <m:t>=</m:t>
                    </m:r>
                    <m:r>
                      <a:rPr lang="en-US" sz="2800" b="1" i="0" smtClean="0">
                        <a:latin typeface="Cambria Math"/>
                      </a:rPr>
                      <m:t>𝟐</m:t>
                    </m:r>
                  </m:oMath>
                </a14:m>
                <a:endParaRPr lang="en-US" sz="2800" dirty="0"/>
              </a:p>
              <a:p>
                <a:pPr marL="0" indent="0" algn="ctr">
                  <a:buNone/>
                </a:pPr>
                <a:r>
                  <a:rPr lang="en-US" sz="2800" b="1" dirty="0"/>
                  <a:t> </a:t>
                </a:r>
                <a14:m>
                  <m:oMath xmlns:m="http://schemas.openxmlformats.org/officeDocument/2006/math">
                    <m:rad>
                      <m:radPr>
                        <m:degHide m:val="on"/>
                        <m:ctrlPr>
                          <a:rPr lang="en-US" sz="2800" b="1" i="1">
                            <a:latin typeface="Cambria Math" panose="02040503050406030204" pitchFamily="18" charset="0"/>
                          </a:rPr>
                        </m:ctrlPr>
                      </m:radPr>
                      <m:deg/>
                      <m:e>
                        <m:r>
                          <a:rPr lang="en-US" sz="2800" b="1" i="1">
                            <a:latin typeface="Cambria Math"/>
                          </a:rPr>
                          <m:t>𝟓</m:t>
                        </m:r>
                        <m:r>
                          <a:rPr lang="en-US" sz="2800" b="1" i="1">
                            <a:latin typeface="Cambria Math"/>
                          </a:rPr>
                          <m:t>−</m:t>
                        </m:r>
                        <m:r>
                          <a:rPr lang="en-US" sz="2800" b="1" i="1">
                            <a:latin typeface="Cambria Math"/>
                          </a:rPr>
                          <m:t>𝟏</m:t>
                        </m:r>
                      </m:e>
                    </m:rad>
                    <m:r>
                      <a:rPr lang="en-US" sz="2800" b="1" i="1">
                        <a:latin typeface="Cambria Math"/>
                      </a:rPr>
                      <m:t>=</m:t>
                    </m:r>
                    <m:r>
                      <a:rPr lang="en-US" sz="2800" b="1" i="1">
                        <a:latin typeface="Cambria Math"/>
                      </a:rPr>
                      <m:t>𝟐</m:t>
                    </m:r>
                  </m:oMath>
                </a14:m>
                <a:endParaRPr lang="en-US" sz="2800" b="1" i="1" dirty="0"/>
              </a:p>
              <a:p>
                <a:pPr marL="0" indent="0" algn="ctr">
                  <a:buNone/>
                </a:pPr>
                <a:r>
                  <a:rPr lang="en-US" sz="2800" b="1" dirty="0"/>
                  <a:t> </a:t>
                </a:r>
                <a14:m>
                  <m:oMath xmlns:m="http://schemas.openxmlformats.org/officeDocument/2006/math">
                    <m:rad>
                      <m:radPr>
                        <m:degHide m:val="on"/>
                        <m:ctrlPr>
                          <a:rPr lang="en-US" sz="2800" b="1" i="1">
                            <a:latin typeface="Cambria Math" panose="02040503050406030204" pitchFamily="18" charset="0"/>
                          </a:rPr>
                        </m:ctrlPr>
                      </m:radPr>
                      <m:deg/>
                      <m:e>
                        <m:r>
                          <a:rPr lang="en-US" sz="2800" b="1" i="1">
                            <a:latin typeface="Cambria Math"/>
                          </a:rPr>
                          <m:t>𝟒</m:t>
                        </m:r>
                        <m:r>
                          <a:rPr lang="en-US" sz="2800" b="1" i="1">
                            <a:latin typeface="Cambria Math"/>
                          </a:rPr>
                          <m:t> </m:t>
                        </m:r>
                      </m:e>
                    </m:rad>
                    <m:r>
                      <a:rPr lang="en-US" sz="2800" b="1" i="1">
                        <a:latin typeface="Cambria Math"/>
                      </a:rPr>
                      <m:t>=</m:t>
                    </m:r>
                    <m:r>
                      <a:rPr lang="en-US" sz="2800" b="1" i="1">
                        <a:latin typeface="Cambria Math"/>
                      </a:rPr>
                      <m:t>𝟐</m:t>
                    </m:r>
                  </m:oMath>
                </a14:m>
                <a:endParaRPr lang="en-US" sz="2800" b="1" dirty="0"/>
              </a:p>
              <a:p>
                <a:pPr marL="0" indent="0" algn="ctr">
                  <a:buNone/>
                </a:pPr>
                <a:r>
                  <a:rPr lang="en-US" sz="2800" b="1" dirty="0"/>
                  <a:t> </a:t>
                </a:r>
                <a14:m>
                  <m:oMath xmlns:m="http://schemas.openxmlformats.org/officeDocument/2006/math">
                    <m:r>
                      <a:rPr lang="en-US" sz="2800" b="1" i="1">
                        <a:latin typeface="Cambria Math"/>
                      </a:rPr>
                      <m:t>𝟐</m:t>
                    </m:r>
                    <m:r>
                      <a:rPr lang="en-US" sz="2800" b="1" i="1">
                        <a:latin typeface="Cambria Math"/>
                      </a:rPr>
                      <m:t>=</m:t>
                    </m:r>
                    <m:r>
                      <a:rPr lang="en-US" sz="2800" b="1" i="1">
                        <a:latin typeface="Cambria Math"/>
                      </a:rPr>
                      <m:t>𝟐</m:t>
                    </m:r>
                  </m:oMath>
                </a14:m>
                <a:endParaRPr lang="en-US" sz="2800" b="1" dirty="0"/>
              </a:p>
              <a:p>
                <a:pPr marL="0" indent="0" algn="ctr">
                  <a:buNone/>
                </a:pPr>
                <a14:m>
                  <m:oMath xmlns:m="http://schemas.openxmlformats.org/officeDocument/2006/math">
                    <m:r>
                      <a:rPr lang="en-US" sz="2800" b="1" i="1">
                        <a:latin typeface="Cambria Math"/>
                      </a:rPr>
                      <m:t>𝒙</m:t>
                    </m:r>
                    <m:r>
                      <a:rPr lang="en-US" sz="2800" b="1" i="1">
                        <a:latin typeface="Cambria Math"/>
                      </a:rPr>
                      <m:t>=</m:t>
                    </m:r>
                    <m:r>
                      <a:rPr lang="en-US" sz="2800" b="1">
                        <a:latin typeface="Cambria Math"/>
                      </a:rPr>
                      <m:t>𝟓</m:t>
                    </m:r>
                  </m:oMath>
                </a14:m>
                <a:r>
                  <a:rPr lang="en-US" sz="2800" b="1" dirty="0">
                    <a:latin typeface="Cambria Math"/>
                  </a:rPr>
                  <a:t>  </a:t>
                </a:r>
                <a:r>
                  <a:rPr lang="en-US" sz="2800" dirty="0"/>
                  <a:t>is a solution </a:t>
                </a:r>
              </a:p>
              <a:p>
                <a:pPr marL="0" indent="0" algn="ctr">
                  <a:buNone/>
                </a:pPr>
                <a14:m>
                  <m:oMath xmlns:m="http://schemas.openxmlformats.org/officeDocument/2006/math">
                    <m:r>
                      <a:rPr lang="en-US" sz="2800" b="1" i="1">
                        <a:latin typeface="Cambria Math"/>
                      </a:rPr>
                      <m:t>{</m:t>
                    </m:r>
                    <m:r>
                      <a:rPr lang="en-US" sz="2800" b="1" i="1">
                        <a:latin typeface="Cambria Math"/>
                      </a:rPr>
                      <m:t>𝟓</m:t>
                    </m:r>
                    <m:r>
                      <a:rPr lang="en-US" sz="2800" b="1" i="1">
                        <a:latin typeface="Cambria Math"/>
                      </a:rPr>
                      <m:t>}</m:t>
                    </m:r>
                    <m:r>
                      <a:rPr lang="en-US" sz="2800" b="1">
                        <a:latin typeface="Cambria Math"/>
                      </a:rPr>
                      <m:t>  </m:t>
                    </m:r>
                  </m:oMath>
                </a14:m>
                <a:r>
                  <a:rPr lang="en-US" sz="2800" b="1" dirty="0"/>
                  <a:t> </a:t>
                </a:r>
              </a:p>
              <a:p>
                <a:pPr marL="0" indent="0">
                  <a:buNone/>
                </a:pPr>
                <a:endParaRPr lang="en-US" sz="2800" dirty="0"/>
              </a:p>
            </p:txBody>
          </p:sp>
        </mc:Choice>
        <mc:Fallback xmlns="">
          <p:sp>
            <p:nvSpPr>
              <p:cNvPr id="9" name="Content Placeholder 2"/>
              <p:cNvSpPr>
                <a:spLocks noGrp="1" noRot="1" noChangeAspect="1" noMove="1" noResize="1" noEditPoints="1" noAdjustHandles="1" noChangeArrowheads="1" noChangeShapeType="1" noTextEdit="1"/>
              </p:cNvSpPr>
              <p:nvPr>
                <p:ph idx="1"/>
              </p:nvPr>
            </p:nvSpPr>
            <p:spPr>
              <a:xfrm>
                <a:off x="152400" y="895350"/>
                <a:ext cx="8686800" cy="4125565"/>
              </a:xfrm>
              <a:blipFill rotWithShape="1">
                <a:blip r:embed="rId2"/>
                <a:stretch>
                  <a:fillRect l="-1193" t="-2216" b="-12851"/>
                </a:stretch>
              </a:blipFill>
            </p:spPr>
            <p:txBody>
              <a:bodyPr/>
              <a:lstStyle/>
              <a:p>
                <a:r>
                  <a:rPr lang="en-US">
                    <a:noFill/>
                  </a:rPr>
                  <a:t> </a:t>
                </a:r>
              </a:p>
            </p:txBody>
          </p:sp>
        </mc:Fallback>
      </mc:AlternateContent>
      <p:pic>
        <p:nvPicPr>
          <p:cNvPr id="10" name="Picture 2" descr="C:\Users\nicart\Dropbox\algebra 1\Horizontal Logo (1).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767227" y="4868852"/>
            <a:ext cx="2414016" cy="30412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55820490"/>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661</TotalTime>
  <Words>983</Words>
  <Application>Microsoft Office PowerPoint</Application>
  <PresentationFormat>On-screen Show (16:9)</PresentationFormat>
  <Paragraphs>181</Paragraphs>
  <Slides>30</Slides>
  <Notes>0</Notes>
  <HiddenSlides>0</HiddenSlides>
  <MMClips>0</MMClips>
  <ScaleCrop>false</ScaleCrop>
  <HeadingPairs>
    <vt:vector size="8" baseType="variant">
      <vt:variant>
        <vt:lpstr>Fonts Used</vt:lpstr>
      </vt:variant>
      <vt:variant>
        <vt:i4>4</vt:i4>
      </vt:variant>
      <vt:variant>
        <vt:lpstr>Theme</vt:lpstr>
      </vt:variant>
      <vt:variant>
        <vt:i4>1</vt:i4>
      </vt:variant>
      <vt:variant>
        <vt:lpstr>Embedded OLE Servers</vt:lpstr>
      </vt:variant>
      <vt:variant>
        <vt:i4>1</vt:i4>
      </vt:variant>
      <vt:variant>
        <vt:lpstr>Slide Titles</vt:lpstr>
      </vt:variant>
      <vt:variant>
        <vt:i4>30</vt:i4>
      </vt:variant>
    </vt:vector>
  </HeadingPairs>
  <TitlesOfParts>
    <vt:vector size="36" baseType="lpstr">
      <vt:lpstr>Arial</vt:lpstr>
      <vt:lpstr>Calibri</vt:lpstr>
      <vt:lpstr>Cambria</vt:lpstr>
      <vt:lpstr>Cambria Math</vt:lpstr>
      <vt:lpstr>Office Theme</vt:lpstr>
      <vt:lpstr>Equation</vt:lpstr>
      <vt:lpstr> Solving Radical Equations</vt:lpstr>
      <vt:lpstr> Solving Radical Equations</vt:lpstr>
      <vt:lpstr>Solving Radical Equations</vt:lpstr>
      <vt:lpstr>Solving Radical Equations</vt:lpstr>
      <vt:lpstr>Solving Radical Equations</vt:lpstr>
      <vt:lpstr>Solving Radical Equations</vt:lpstr>
      <vt:lpstr>Solving Radical Equations</vt:lpstr>
      <vt:lpstr>Solving Radical Equations</vt:lpstr>
      <vt:lpstr>Solving Radical Equations</vt:lpstr>
      <vt:lpstr>Solving Radical Equations</vt:lpstr>
      <vt:lpstr>Solving Radical Equations</vt:lpstr>
      <vt:lpstr>Solving Radical Equations</vt:lpstr>
      <vt:lpstr>Solving Radical Equations</vt:lpstr>
      <vt:lpstr>Solving Radical Equations</vt:lpstr>
      <vt:lpstr>Solving Radical Equations</vt:lpstr>
      <vt:lpstr>Solving Radical Equations</vt:lpstr>
      <vt:lpstr>Solving Radical Equations</vt:lpstr>
      <vt:lpstr>Solving Radical Equations</vt:lpstr>
      <vt:lpstr>Solving Radical Equations</vt:lpstr>
      <vt:lpstr>Solving Radical Equations</vt:lpstr>
      <vt:lpstr>Solving Radical Equations</vt:lpstr>
      <vt:lpstr>Solving Radical Equations</vt:lpstr>
      <vt:lpstr>Solving Radical Equations</vt:lpstr>
      <vt:lpstr>Solving Radical Equations</vt:lpstr>
      <vt:lpstr>Solving Radical Equations</vt:lpstr>
      <vt:lpstr>Solving Radical Equations</vt:lpstr>
      <vt:lpstr>Solving Radical Equations</vt:lpstr>
      <vt:lpstr>Solving Radical Equations</vt:lpstr>
      <vt:lpstr>Solving Radical Equations</vt:lpstr>
      <vt:lpstr>Solving Radical Equations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NYL NICART</dc:creator>
  <cp:lastModifiedBy>Jeff Twiddy</cp:lastModifiedBy>
  <cp:revision>145</cp:revision>
  <dcterms:created xsi:type="dcterms:W3CDTF">2016-12-20T05:05:08Z</dcterms:created>
  <dcterms:modified xsi:type="dcterms:W3CDTF">2017-03-15T12:44:26Z</dcterms:modified>
</cp:coreProperties>
</file>